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88" r:id="rId3"/>
    <p:sldId id="279" r:id="rId4"/>
    <p:sldId id="280" r:id="rId5"/>
    <p:sldId id="281" r:id="rId6"/>
    <p:sldId id="289" r:id="rId7"/>
    <p:sldId id="290" r:id="rId8"/>
    <p:sldId id="291" r:id="rId9"/>
    <p:sldId id="292" r:id="rId10"/>
    <p:sldId id="258" r:id="rId11"/>
    <p:sldId id="259" r:id="rId12"/>
    <p:sldId id="260" r:id="rId13"/>
    <p:sldId id="266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93" r:id="rId23"/>
    <p:sldId id="286" r:id="rId24"/>
    <p:sldId id="28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3213" autoAdjust="0"/>
  </p:normalViewPr>
  <p:slideViewPr>
    <p:cSldViewPr>
      <p:cViewPr varScale="1">
        <p:scale>
          <a:sx n="101" d="100"/>
          <a:sy n="101" d="100"/>
        </p:scale>
        <p:origin x="-187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10124-21CD-4D01-A15A-86B6DBA5C16E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E98713-0AC3-4692-98DD-163B77934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E98713-0AC3-4692-98DD-163B77934F4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E98713-0AC3-4692-98DD-163B77934F4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E98713-0AC3-4692-98DD-163B77934F4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6C06A2-BDB2-4692-A1D0-8122B59102D5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2457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80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C7B9570C-F500-4573-97B0-0EEDFF7B0982}" type="slidenum">
              <a:rPr lang="ru-RU" sz="1200">
                <a:cs typeface="+mn-cs"/>
              </a:rPr>
              <a:pPr algn="r">
                <a:defRPr/>
              </a:pPr>
              <a:t>4</a:t>
            </a:fld>
            <a:endParaRPr lang="ru-RU" sz="1200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D3607B-21AE-41EE-A329-A8BBE1385922}" type="slidenum">
              <a:rPr lang="ru-RU"/>
              <a:pPr/>
              <a:t>6</a:t>
            </a:fld>
            <a:endParaRPr lang="ru-RU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E98713-0AC3-4692-98DD-163B77934F4E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144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52813" y="61071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818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16FBC5D-9F93-4D2F-83F8-3E180587AB3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53000" y="1752600"/>
            <a:ext cx="3733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953000" y="3886200"/>
            <a:ext cx="3733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0144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52813" y="61071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8818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D826EC2-A1B2-4BDC-B165-FA5548C2C95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144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52813" y="61071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818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2705B42-C2BD-4887-9A52-9BB98763E2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4" Type="http://schemas.openxmlformats.org/officeDocument/2006/relationships/slide" Target="slide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WordArt 7"/>
          <p:cNvSpPr>
            <a:spLocks noChangeArrowheads="1" noChangeShapeType="1" noTextEdit="1"/>
          </p:cNvSpPr>
          <p:nvPr/>
        </p:nvSpPr>
        <p:spPr bwMode="auto">
          <a:xfrm>
            <a:off x="1476375" y="692150"/>
            <a:ext cx="7042150" cy="3384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66FF33"/>
                  </a:solidFill>
                  <a:round/>
                  <a:headEnd/>
                  <a:tailEnd/>
                </a:ln>
                <a:solidFill>
                  <a:srgbClr val="92D050"/>
                </a:solidFill>
                <a:effectLst>
                  <a:outerShdw dist="53882" dir="2700000" algn="ctr" rotWithShape="0">
                    <a:srgbClr val="868686"/>
                  </a:outerShdw>
                </a:effectLst>
                <a:latin typeface="Arial"/>
                <a:cs typeface="Arial"/>
              </a:rPr>
              <a:t>Теорема</a:t>
            </a:r>
          </a:p>
          <a:p>
            <a:pPr algn="ctr"/>
            <a:r>
              <a:rPr lang="ru-RU" sz="3600" b="1" kern="10" dirty="0">
                <a:ln w="9525">
                  <a:solidFill>
                    <a:srgbClr val="66FF33"/>
                  </a:solidFill>
                  <a:round/>
                  <a:headEnd/>
                  <a:tailEnd/>
                </a:ln>
                <a:solidFill>
                  <a:srgbClr val="92D050"/>
                </a:solidFill>
                <a:effectLst>
                  <a:outerShdw dist="53882" dir="2700000" algn="ctr" rotWithShape="0">
                    <a:srgbClr val="868686"/>
                  </a:outerShdw>
                </a:effectLst>
                <a:latin typeface="Arial"/>
                <a:cs typeface="Arial"/>
              </a:rPr>
              <a:t>Пифагора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title"/>
          </p:nvPr>
        </p:nvSpPr>
        <p:spPr>
          <a:xfrm>
            <a:off x="3059832" y="5157788"/>
            <a:ext cx="5472608" cy="1583580"/>
          </a:xfrm>
          <a:noFill/>
          <a:ln/>
        </p:spPr>
        <p:txBody>
          <a:bodyPr>
            <a:normAutofit fontScale="90000"/>
            <a:flatTx/>
          </a:bodyPr>
          <a:lstStyle/>
          <a:p>
            <a:pPr>
              <a:lnSpc>
                <a:spcPct val="90000"/>
              </a:lnSpc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Геометрия 8 класс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Зайнутдинова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П.У.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МКОУ «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Р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ахатинская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СОШ »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3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ru-RU">
                <a:solidFill>
                  <a:srgbClr val="FF3300"/>
                </a:solidFill>
                <a:latin typeface="Comic Sans MS" pitchFamily="66" charset="0"/>
              </a:rPr>
              <a:t>Пифагор Самосский</a:t>
            </a:r>
          </a:p>
        </p:txBody>
      </p:sp>
      <p:pic>
        <p:nvPicPr>
          <p:cNvPr id="72708" name="Picture 4" descr="pitagora1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908050"/>
            <a:ext cx="3733800" cy="567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3" name="Picture 9" descr="карта др грец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44500"/>
            <a:ext cx="7273925" cy="6413500"/>
          </a:xfrm>
          <a:prstGeom prst="rect">
            <a:avLst/>
          </a:prstGeom>
          <a:solidFill>
            <a:srgbClr val="993300"/>
          </a:solidFill>
        </p:spPr>
      </p:pic>
      <p:sp>
        <p:nvSpPr>
          <p:cNvPr id="72715" name="WordArt 11"/>
          <p:cNvSpPr>
            <a:spLocks noChangeArrowheads="1" noChangeShapeType="1" noTextEdit="1"/>
          </p:cNvSpPr>
          <p:nvPr/>
        </p:nvSpPr>
        <p:spPr bwMode="auto">
          <a:xfrm>
            <a:off x="5867400" y="3141663"/>
            <a:ext cx="1009650" cy="49688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2000" b="1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chemeClr val="bg2"/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Impact"/>
              </a:rPr>
              <a:t>о. Самос</a:t>
            </a:r>
          </a:p>
        </p:txBody>
      </p:sp>
      <p:sp>
        <p:nvSpPr>
          <p:cNvPr id="72717" name="AutoShape 1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0" y="6237288"/>
            <a:ext cx="647700" cy="431800"/>
          </a:xfrm>
          <a:prstGeom prst="actionButtonForwardNext">
            <a:avLst/>
          </a:prstGeom>
          <a:solidFill>
            <a:srgbClr val="7D460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/>
      <p:bldP spid="72715" grpId="0" animBg="1"/>
      <p:bldP spid="7271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6" name="Picture 8" descr="Untitled-7"/>
          <p:cNvPicPr>
            <a:picLocks noChangeAspect="1" noChangeArrowheads="1"/>
          </p:cNvPicPr>
          <p:nvPr/>
        </p:nvPicPr>
        <p:blipFill>
          <a:blip r:embed="rId2" cstate="print"/>
          <a:srcRect r="28368"/>
          <a:stretch>
            <a:fillRect/>
          </a:stretch>
        </p:blipFill>
        <p:spPr bwMode="auto">
          <a:xfrm>
            <a:off x="2555875" y="1773238"/>
            <a:ext cx="3816350" cy="4313237"/>
          </a:xfrm>
          <a:prstGeom prst="rect">
            <a:avLst/>
          </a:prstGeom>
          <a:noFill/>
        </p:spPr>
      </p:pic>
      <p:sp>
        <p:nvSpPr>
          <p:cNvPr id="737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651500" y="1600200"/>
            <a:ext cx="3168650" cy="4525963"/>
          </a:xfrm>
        </p:spPr>
        <p:txBody>
          <a:bodyPr/>
          <a:lstStyle/>
          <a:p>
            <a:r>
              <a:rPr lang="ru-RU" sz="2800" b="1">
                <a:solidFill>
                  <a:schemeClr val="hlink"/>
                </a:solidFill>
              </a:rPr>
              <a:t>Пифагорейцами было сделано много важных открытий в арифметике и геометрии.</a:t>
            </a:r>
          </a:p>
        </p:txBody>
      </p:sp>
      <p:pic>
        <p:nvPicPr>
          <p:cNvPr id="73734" name="Picture 6" descr="pifagor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19250" y="1412875"/>
            <a:ext cx="3967163" cy="4824413"/>
          </a:xfrm>
          <a:noFill/>
          <a:ln/>
        </p:spPr>
      </p:pic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395288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4400">
                <a:solidFill>
                  <a:srgbClr val="FF00FF"/>
                </a:solidFill>
                <a:latin typeface="Comic Sans MS" pitchFamily="66" charset="0"/>
              </a:rPr>
              <a:t>Пифагор Самосский</a:t>
            </a:r>
          </a:p>
        </p:txBody>
      </p:sp>
      <p:pic>
        <p:nvPicPr>
          <p:cNvPr id="73740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113" y="476250"/>
            <a:ext cx="3744912" cy="597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3741" name="AutoShape 1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0" y="6092825"/>
            <a:ext cx="647700" cy="431800"/>
          </a:xfrm>
          <a:prstGeom prst="actionButtonForwardNext">
            <a:avLst/>
          </a:prstGeom>
          <a:solidFill>
            <a:srgbClr val="7D460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3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3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10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737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/>
      <p:bldP spid="73731" grpId="1" build="p"/>
      <p:bldP spid="73735" grpId="0"/>
      <p:bldP spid="7373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2205038"/>
            <a:ext cx="8066088" cy="3525837"/>
          </a:xfrm>
          <a:noFill/>
          <a:ln/>
        </p:spPr>
      </p:pic>
      <p:sp>
        <p:nvSpPr>
          <p:cNvPr id="99331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620713"/>
          </a:xfrm>
        </p:spPr>
        <p:txBody>
          <a:bodyPr/>
          <a:lstStyle/>
          <a:p>
            <a:r>
              <a:rPr lang="ru-RU" sz="2800" b="1">
                <a:solidFill>
                  <a:schemeClr val="hlink"/>
                </a:solidFill>
              </a:rPr>
              <a:t>«Ослиный мост»</a:t>
            </a:r>
          </a:p>
        </p:txBody>
      </p:sp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971550" y="765175"/>
            <a:ext cx="76962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800">
                <a:solidFill>
                  <a:schemeClr val="hlink"/>
                </a:solidFill>
                <a:latin typeface="Arial" charset="0"/>
              </a:rPr>
              <a:t>Доказательство теоремы Пифагора считалось в кругах учащихся средних веков очень трудным и называлось иногда </a:t>
            </a:r>
            <a:r>
              <a:rPr lang="en-US" sz="1800">
                <a:solidFill>
                  <a:schemeClr val="hlink"/>
                </a:solidFill>
                <a:latin typeface="Arial" charset="0"/>
              </a:rPr>
              <a:t>Pons Asinorum</a:t>
            </a:r>
            <a:r>
              <a:rPr lang="ru-RU" sz="180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ru-RU" sz="1800" b="1">
                <a:solidFill>
                  <a:schemeClr val="hlink"/>
                </a:solidFill>
                <a:latin typeface="Arial" charset="0"/>
              </a:rPr>
              <a:t>«ослиный мост»</a:t>
            </a:r>
            <a:r>
              <a:rPr lang="ru-RU" sz="1800">
                <a:solidFill>
                  <a:schemeClr val="hlink"/>
                </a:solidFill>
                <a:latin typeface="Arial" charset="0"/>
              </a:rPr>
              <a:t> или </a:t>
            </a:r>
            <a:r>
              <a:rPr lang="en-US" sz="1800">
                <a:solidFill>
                  <a:schemeClr val="hlink"/>
                </a:solidFill>
                <a:latin typeface="Arial" charset="0"/>
              </a:rPr>
              <a:t>elefuga</a:t>
            </a:r>
            <a:r>
              <a:rPr lang="ru-RU" sz="1800">
                <a:solidFill>
                  <a:schemeClr val="hlink"/>
                </a:solidFill>
                <a:latin typeface="Arial" charset="0"/>
              </a:rPr>
              <a:t> - </a:t>
            </a:r>
            <a:r>
              <a:rPr lang="ru-RU" sz="1800" b="1">
                <a:solidFill>
                  <a:schemeClr val="hlink"/>
                </a:solidFill>
                <a:latin typeface="Arial" charset="0"/>
              </a:rPr>
              <a:t>«бегство убогих»,</a:t>
            </a:r>
            <a:r>
              <a:rPr lang="ru-RU" sz="1800">
                <a:solidFill>
                  <a:schemeClr val="hlink"/>
                </a:solidFill>
                <a:latin typeface="Arial" charset="0"/>
              </a:rPr>
              <a:t> так как некоторые «убогие»</a:t>
            </a:r>
            <a:r>
              <a:rPr lang="en-US" sz="180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ru-RU" sz="1800">
                <a:solidFill>
                  <a:schemeClr val="hlink"/>
                </a:solidFill>
                <a:latin typeface="Arial" charset="0"/>
              </a:rPr>
              <a:t>ученики, не имевшие серьезной</a:t>
            </a:r>
            <a:r>
              <a:rPr lang="en-US" sz="180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ru-RU" sz="1800">
                <a:solidFill>
                  <a:schemeClr val="hlink"/>
                </a:solidFill>
                <a:latin typeface="Arial" charset="0"/>
              </a:rPr>
              <a:t>математической</a:t>
            </a:r>
            <a:r>
              <a:rPr lang="en-US" sz="180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ru-RU" sz="1800">
                <a:solidFill>
                  <a:schemeClr val="hlink"/>
                </a:solidFill>
                <a:latin typeface="Arial" charset="0"/>
              </a:rPr>
              <a:t>подготовки,</a:t>
            </a:r>
            <a:r>
              <a:rPr lang="en-US" sz="180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ru-RU" sz="1800">
                <a:solidFill>
                  <a:schemeClr val="hlink"/>
                </a:solidFill>
                <a:latin typeface="Arial" charset="0"/>
              </a:rPr>
              <a:t>бежали от геометрии. </a:t>
            </a:r>
          </a:p>
        </p:txBody>
      </p:sp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1116013" y="5661025"/>
            <a:ext cx="8763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800">
                <a:solidFill>
                  <a:schemeClr val="hlink"/>
                </a:solidFill>
                <a:latin typeface="Arial" charset="0"/>
              </a:rPr>
              <a:t>Слабые ученики, заучивавшие</a:t>
            </a:r>
            <a:r>
              <a:rPr lang="en-US" sz="180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ru-RU" sz="1800">
                <a:solidFill>
                  <a:schemeClr val="hlink"/>
                </a:solidFill>
                <a:latin typeface="Arial" charset="0"/>
              </a:rPr>
              <a:t>теоремы наизусть, без понимания,</a:t>
            </a:r>
            <a:r>
              <a:rPr lang="en-US" sz="180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ru-RU" sz="1800">
                <a:solidFill>
                  <a:schemeClr val="hlink"/>
                </a:solidFill>
                <a:latin typeface="Arial" charset="0"/>
              </a:rPr>
              <a:t> и прозванные поэтому «ослами», были не в состоянии преодолеть</a:t>
            </a:r>
            <a:r>
              <a:rPr lang="en-US" sz="180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ru-RU" sz="1800">
                <a:solidFill>
                  <a:schemeClr val="hlink"/>
                </a:solidFill>
                <a:latin typeface="Arial" charset="0"/>
              </a:rPr>
              <a:t/>
            </a:r>
            <a:br>
              <a:rPr lang="ru-RU" sz="1800">
                <a:solidFill>
                  <a:schemeClr val="hlink"/>
                </a:solidFill>
                <a:latin typeface="Arial" charset="0"/>
              </a:rPr>
            </a:br>
            <a:r>
              <a:rPr lang="ru-RU" sz="1800">
                <a:solidFill>
                  <a:schemeClr val="hlink"/>
                </a:solidFill>
                <a:latin typeface="Arial" charset="0"/>
              </a:rPr>
              <a:t>теорему Пифагора, служившую для них вроде непреодолимого моста.</a:t>
            </a:r>
          </a:p>
        </p:txBody>
      </p:sp>
      <p:sp>
        <p:nvSpPr>
          <p:cNvPr id="99339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0" y="6092825"/>
            <a:ext cx="647700" cy="431800"/>
          </a:xfrm>
          <a:prstGeom prst="actionButtonForwardNext">
            <a:avLst/>
          </a:prstGeom>
          <a:solidFill>
            <a:srgbClr val="7D460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9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/>
      <p:bldP spid="99332" grpId="0"/>
      <p:bldP spid="993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45" name="Text Box 65"/>
          <p:cNvSpPr txBox="1">
            <a:spLocks noChangeArrowheads="1"/>
          </p:cNvSpPr>
          <p:nvPr/>
        </p:nvSpPr>
        <p:spPr bwMode="auto">
          <a:xfrm>
            <a:off x="5076825" y="908050"/>
            <a:ext cx="3671888" cy="1311275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/>
              <a:t>В прямоугольном треугольнике квадрат гипотенузы равен сумме квадратов катетов.</a:t>
            </a:r>
          </a:p>
        </p:txBody>
      </p:sp>
      <p:sp>
        <p:nvSpPr>
          <p:cNvPr id="46149" name="WordArt 69"/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5329238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50"/>
              </a:avLst>
            </a:prstTxWarp>
          </a:bodyPr>
          <a:lstStyle/>
          <a:p>
            <a:pPr algn="ctr"/>
            <a:r>
              <a:rPr lang="ru-RU" sz="3600" b="1" kern="10" spc="-36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CCFF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Теорема Пифагора</a:t>
            </a:r>
          </a:p>
        </p:txBody>
      </p:sp>
      <p:grpSp>
        <p:nvGrpSpPr>
          <p:cNvPr id="7" name="Group 84"/>
          <p:cNvGrpSpPr>
            <a:grpSpLocks/>
          </p:cNvGrpSpPr>
          <p:nvPr/>
        </p:nvGrpSpPr>
        <p:grpSpPr bwMode="auto">
          <a:xfrm>
            <a:off x="899592" y="1412776"/>
            <a:ext cx="2808287" cy="1968500"/>
            <a:chOff x="3198" y="2160"/>
            <a:chExt cx="1769" cy="1240"/>
          </a:xfrm>
        </p:grpSpPr>
        <p:sp>
          <p:nvSpPr>
            <p:cNvPr id="46165" name="AutoShape 85"/>
            <p:cNvSpPr>
              <a:spLocks noChangeArrowheads="1"/>
            </p:cNvSpPr>
            <p:nvPr/>
          </p:nvSpPr>
          <p:spPr bwMode="auto">
            <a:xfrm>
              <a:off x="3470" y="2160"/>
              <a:ext cx="1451" cy="680"/>
            </a:xfrm>
            <a:prstGeom prst="rtTriangle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66" name="Text Box 86"/>
            <p:cNvSpPr txBox="1">
              <a:spLocks noChangeArrowheads="1"/>
            </p:cNvSpPr>
            <p:nvPr/>
          </p:nvSpPr>
          <p:spPr bwMode="auto">
            <a:xfrm>
              <a:off x="3969" y="2160"/>
              <a:ext cx="31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с</a:t>
              </a:r>
            </a:p>
          </p:txBody>
        </p:sp>
        <p:sp>
          <p:nvSpPr>
            <p:cNvPr id="46167" name="Text Box 87"/>
            <p:cNvSpPr txBox="1">
              <a:spLocks noChangeArrowheads="1"/>
            </p:cNvSpPr>
            <p:nvPr/>
          </p:nvSpPr>
          <p:spPr bwMode="auto">
            <a:xfrm>
              <a:off x="3969" y="2795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b</a:t>
              </a:r>
              <a:endParaRPr lang="ru-RU"/>
            </a:p>
          </p:txBody>
        </p:sp>
        <p:sp>
          <p:nvSpPr>
            <p:cNvPr id="46168" name="Text Box 88"/>
            <p:cNvSpPr txBox="1">
              <a:spLocks noChangeArrowheads="1"/>
            </p:cNvSpPr>
            <p:nvPr/>
          </p:nvSpPr>
          <p:spPr bwMode="auto">
            <a:xfrm>
              <a:off x="3198" y="2387"/>
              <a:ext cx="2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а</a:t>
              </a:r>
            </a:p>
          </p:txBody>
        </p:sp>
        <p:sp>
          <p:nvSpPr>
            <p:cNvPr id="46169" name="Text Box 89"/>
            <p:cNvSpPr txBox="1">
              <a:spLocks noChangeArrowheads="1"/>
            </p:cNvSpPr>
            <p:nvPr/>
          </p:nvSpPr>
          <p:spPr bwMode="auto">
            <a:xfrm>
              <a:off x="3652" y="3112"/>
              <a:ext cx="131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/>
                <a:t>c</a:t>
              </a:r>
              <a:r>
                <a:rPr lang="en-US" dirty="0">
                  <a:cs typeface="Times New Roman" pitchFamily="18" charset="0"/>
                </a:rPr>
                <a:t>²=a²+b²</a:t>
              </a:r>
            </a:p>
          </p:txBody>
        </p:sp>
      </p:grpSp>
      <p:sp>
        <p:nvSpPr>
          <p:cNvPr id="46171" name="Rectangle 91"/>
          <p:cNvSpPr>
            <a:spLocks noChangeArrowheads="1"/>
          </p:cNvSpPr>
          <p:nvPr/>
        </p:nvSpPr>
        <p:spPr bwMode="auto">
          <a:xfrm>
            <a:off x="5292725" y="981075"/>
            <a:ext cx="3240088" cy="1295400"/>
          </a:xfrm>
          <a:prstGeom prst="rect">
            <a:avLst/>
          </a:prstGeom>
          <a:noFill/>
          <a:ln w="38100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6172" name="AutoShape 9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0" y="6092825"/>
            <a:ext cx="647700" cy="431800"/>
          </a:xfrm>
          <a:prstGeom prst="actionButtonForwardNext">
            <a:avLst/>
          </a:prstGeom>
          <a:solidFill>
            <a:srgbClr val="7D460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0" name="Text Box 7"/>
          <p:cNvSpPr txBox="1">
            <a:spLocks noChangeArrowheads="1"/>
          </p:cNvSpPr>
          <p:nvPr/>
        </p:nvSpPr>
        <p:spPr bwMode="auto">
          <a:xfrm>
            <a:off x="2051050" y="1628775"/>
            <a:ext cx="648017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 dirty="0">
                <a:solidFill>
                  <a:srgbClr val="FF0066"/>
                </a:solidFill>
              </a:rPr>
              <a:t>Итак,</a:t>
            </a:r>
          </a:p>
          <a:p>
            <a:pPr>
              <a:spcBef>
                <a:spcPct val="50000"/>
              </a:spcBef>
            </a:pPr>
            <a:r>
              <a:rPr lang="ru-RU" b="1" i="1" dirty="0">
                <a:solidFill>
                  <a:schemeClr val="hlink"/>
                </a:solidFill>
              </a:rPr>
              <a:t>Если дан нам треугольник,</a:t>
            </a:r>
          </a:p>
          <a:p>
            <a:pPr>
              <a:spcBef>
                <a:spcPct val="50000"/>
              </a:spcBef>
            </a:pPr>
            <a:r>
              <a:rPr lang="ru-RU" b="1" i="1" dirty="0">
                <a:solidFill>
                  <a:schemeClr val="hlink"/>
                </a:solidFill>
              </a:rPr>
              <a:t>И притом с прямым углом,</a:t>
            </a:r>
          </a:p>
          <a:p>
            <a:pPr>
              <a:spcBef>
                <a:spcPct val="50000"/>
              </a:spcBef>
            </a:pPr>
            <a:r>
              <a:rPr lang="ru-RU" b="1" i="1" dirty="0" smtClean="0">
                <a:solidFill>
                  <a:schemeClr val="hlink"/>
                </a:solidFill>
              </a:rPr>
              <a:t>То квадрат гипотенузы</a:t>
            </a:r>
            <a:endParaRPr lang="ru-RU" b="1" i="1" dirty="0">
              <a:solidFill>
                <a:schemeClr val="hlink"/>
              </a:solidFill>
            </a:endParaRPr>
          </a:p>
          <a:p>
            <a:pPr>
              <a:spcBef>
                <a:spcPct val="50000"/>
              </a:spcBef>
            </a:pPr>
            <a:r>
              <a:rPr lang="ru-RU" b="1" i="1" dirty="0">
                <a:solidFill>
                  <a:schemeClr val="hlink"/>
                </a:solidFill>
              </a:rPr>
              <a:t>Мы всегда легко найдем:</a:t>
            </a:r>
          </a:p>
          <a:p>
            <a:pPr>
              <a:spcBef>
                <a:spcPct val="50000"/>
              </a:spcBef>
            </a:pPr>
            <a:r>
              <a:rPr lang="ru-RU" b="1" i="1" dirty="0">
                <a:solidFill>
                  <a:schemeClr val="hlink"/>
                </a:solidFill>
              </a:rPr>
              <a:t>Катеты в квадрат возводим,</a:t>
            </a:r>
          </a:p>
          <a:p>
            <a:pPr>
              <a:spcBef>
                <a:spcPct val="50000"/>
              </a:spcBef>
            </a:pPr>
            <a:r>
              <a:rPr lang="ru-RU" b="1" i="1" dirty="0">
                <a:solidFill>
                  <a:schemeClr val="hlink"/>
                </a:solidFill>
              </a:rPr>
              <a:t>Сумму степеней находим - </a:t>
            </a:r>
          </a:p>
          <a:p>
            <a:pPr>
              <a:spcBef>
                <a:spcPct val="50000"/>
              </a:spcBef>
            </a:pPr>
            <a:r>
              <a:rPr lang="ru-RU" b="1" i="1" dirty="0">
                <a:solidFill>
                  <a:schemeClr val="hlink"/>
                </a:solidFill>
              </a:rPr>
              <a:t>И таким простым путем</a:t>
            </a:r>
          </a:p>
          <a:p>
            <a:pPr>
              <a:spcBef>
                <a:spcPct val="50000"/>
              </a:spcBef>
            </a:pPr>
            <a:r>
              <a:rPr lang="ru-RU" b="1" i="1" dirty="0">
                <a:solidFill>
                  <a:schemeClr val="hlink"/>
                </a:solidFill>
              </a:rPr>
              <a:t>К результату мы придем.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1187624" y="980728"/>
            <a:ext cx="1847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>
            <a:spAutoFit/>
          </a:bodyPr>
          <a:lstStyle/>
          <a:p>
            <a:pPr>
              <a:spcBef>
                <a:spcPct val="20000"/>
              </a:spcBef>
            </a:pPr>
            <a:endParaRPr lang="ru-RU" sz="4000" dirty="0"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2339752" y="908720"/>
            <a:ext cx="20882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 smtClean="0"/>
              <a:t>c</a:t>
            </a:r>
            <a:r>
              <a:rPr lang="en-US" sz="4000" dirty="0" smtClean="0">
                <a:cs typeface="Times New Roman" pitchFamily="18" charset="0"/>
              </a:rPr>
              <a:t>²=a²+b²</a:t>
            </a:r>
            <a:endParaRPr lang="en-US" sz="4000" dirty="0"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3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45" grpId="0" autoUpdateAnimBg="0"/>
      <p:bldP spid="46149" grpId="0" animBg="1"/>
      <p:bldP spid="46171" grpId="0" animBg="1"/>
      <p:bldP spid="60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8229600" cy="981075"/>
          </a:xfrm>
        </p:spPr>
        <p:txBody>
          <a:bodyPr/>
          <a:lstStyle/>
          <a:p>
            <a:r>
              <a:rPr lang="ru-RU" b="1">
                <a:solidFill>
                  <a:srgbClr val="6600CC"/>
                </a:solidFill>
                <a:latin typeface="Comic Sans MS" pitchFamily="66" charset="0"/>
              </a:rPr>
              <a:t>История теоремы Пифагора</a:t>
            </a:r>
          </a:p>
        </p:txBody>
      </p:sp>
      <p:sp>
        <p:nvSpPr>
          <p:cNvPr id="78856" name="Text Box 8"/>
          <p:cNvSpPr txBox="1">
            <a:spLocks noChangeArrowheads="1"/>
          </p:cNvSpPr>
          <p:nvPr/>
        </p:nvSpPr>
        <p:spPr bwMode="auto">
          <a:xfrm>
            <a:off x="3276600" y="5373688"/>
            <a:ext cx="3457575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>
                <a:solidFill>
                  <a:srgbClr val="FF0066"/>
                </a:solidFill>
              </a:rPr>
              <a:t>Пифагор Самосский</a:t>
            </a:r>
          </a:p>
          <a:p>
            <a:pPr algn="ctr">
              <a:spcBef>
                <a:spcPct val="50000"/>
              </a:spcBef>
            </a:pPr>
            <a:r>
              <a:rPr lang="ru-RU" b="1" i="1">
                <a:solidFill>
                  <a:srgbClr val="FF0066"/>
                </a:solidFill>
              </a:rPr>
              <a:t>ок. 580 – ок. 500 до н.э.</a:t>
            </a:r>
          </a:p>
        </p:txBody>
      </p:sp>
      <p:pic>
        <p:nvPicPr>
          <p:cNvPr id="78858" name="Picture 10" descr="pifag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1052513"/>
            <a:ext cx="3776663" cy="4103687"/>
          </a:xfrm>
          <a:prstGeom prst="rect">
            <a:avLst/>
          </a:prstGeom>
          <a:noFill/>
        </p:spPr>
      </p:pic>
      <p:pic>
        <p:nvPicPr>
          <p:cNvPr id="78861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1052513"/>
            <a:ext cx="713105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8866" name="AutoShape 18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092825"/>
            <a:ext cx="647700" cy="431800"/>
          </a:xfrm>
          <a:prstGeom prst="actionButtonForwardNext">
            <a:avLst/>
          </a:prstGeom>
          <a:solidFill>
            <a:srgbClr val="7D460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8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8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8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78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2000"/>
                                        <p:tgtEl>
                                          <p:spTgt spid="78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/>
      <p:bldP spid="7885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260350"/>
            <a:ext cx="7835900" cy="7921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/>
              <a:t>Предполагают, что во времена Пифагора теорема звучала по-другому: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/>
              <a:t/>
            </a:r>
            <a:br>
              <a:rPr lang="ru-RU" sz="1800"/>
            </a:br>
            <a:r>
              <a:rPr lang="ru-RU" sz="1800"/>
              <a:t/>
            </a:r>
            <a:br>
              <a:rPr lang="ru-RU" sz="1800"/>
            </a:br>
            <a:endParaRPr lang="ru-RU" sz="1800"/>
          </a:p>
        </p:txBody>
      </p:sp>
      <p:pic>
        <p:nvPicPr>
          <p:cNvPr id="54278" name="Picture 6"/>
          <p:cNvPicPr>
            <a:picLocks noChangeAspect="1" noChangeArrowheads="1"/>
          </p:cNvPicPr>
          <p:nvPr/>
        </p:nvPicPr>
        <p:blipFill>
          <a:blip r:embed="rId2" cstate="print"/>
          <a:srcRect l="6541" t="6921" r="8675" b="7347"/>
          <a:stretch>
            <a:fillRect/>
          </a:stretch>
        </p:blipFill>
        <p:spPr bwMode="auto">
          <a:xfrm>
            <a:off x="3419872" y="692696"/>
            <a:ext cx="5257403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1042988" y="908050"/>
            <a:ext cx="25209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000" dirty="0"/>
              <a:t>«Площадь квадрата,</a:t>
            </a:r>
            <a:endParaRPr lang="en-US" sz="2000" dirty="0"/>
          </a:p>
          <a:p>
            <a:pPr marL="342900" indent="-342900">
              <a:spcBef>
                <a:spcPct val="20000"/>
              </a:spcBef>
            </a:pPr>
            <a:r>
              <a:rPr lang="ru-RU" sz="2000" dirty="0"/>
              <a:t>построенного на</a:t>
            </a:r>
            <a:endParaRPr lang="en-US" sz="2000" dirty="0"/>
          </a:p>
          <a:p>
            <a:pPr marL="342900" indent="-342900">
              <a:spcBef>
                <a:spcPct val="20000"/>
              </a:spcBef>
            </a:pPr>
            <a:r>
              <a:rPr lang="ru-RU" sz="2000" dirty="0"/>
              <a:t>гипотенузе</a:t>
            </a:r>
            <a:endParaRPr lang="en-US" sz="2000" dirty="0"/>
          </a:p>
          <a:p>
            <a:pPr marL="342900" indent="-342900">
              <a:spcBef>
                <a:spcPct val="20000"/>
              </a:spcBef>
            </a:pPr>
            <a:r>
              <a:rPr lang="ru-RU" sz="2000" dirty="0"/>
              <a:t>прямоугольного</a:t>
            </a:r>
            <a:endParaRPr lang="en-US" sz="2000" dirty="0"/>
          </a:p>
          <a:p>
            <a:pPr marL="342900" indent="-342900">
              <a:spcBef>
                <a:spcPct val="20000"/>
              </a:spcBef>
            </a:pPr>
            <a:r>
              <a:rPr lang="ru-RU" sz="2000" dirty="0"/>
              <a:t>треугольника,</a:t>
            </a:r>
            <a:r>
              <a:rPr lang="en-US" sz="2000" dirty="0"/>
              <a:t> </a:t>
            </a:r>
          </a:p>
          <a:p>
            <a:pPr marL="342900" indent="-342900">
              <a:spcBef>
                <a:spcPct val="20000"/>
              </a:spcBef>
            </a:pPr>
            <a:r>
              <a:rPr lang="ru-RU" sz="2000" dirty="0"/>
              <a:t>равна</a:t>
            </a:r>
            <a:r>
              <a:rPr lang="en-US" sz="2000" dirty="0"/>
              <a:t> </a:t>
            </a:r>
            <a:r>
              <a:rPr lang="ru-RU" sz="2000" dirty="0"/>
              <a:t>сумме</a:t>
            </a:r>
            <a:endParaRPr lang="en-US" sz="2000" dirty="0"/>
          </a:p>
          <a:p>
            <a:pPr marL="342900" indent="-342900">
              <a:spcBef>
                <a:spcPct val="20000"/>
              </a:spcBef>
            </a:pPr>
            <a:r>
              <a:rPr lang="ru-RU" sz="2000" dirty="0"/>
              <a:t>площадей квадратов,</a:t>
            </a:r>
            <a:endParaRPr lang="en-US" sz="2000" dirty="0"/>
          </a:p>
          <a:p>
            <a:pPr marL="342900" indent="-342900">
              <a:spcBef>
                <a:spcPct val="20000"/>
              </a:spcBef>
            </a:pPr>
            <a:r>
              <a:rPr lang="ru-RU" sz="2000" dirty="0"/>
              <a:t>построенных на его</a:t>
            </a:r>
            <a:endParaRPr lang="en-US" sz="2000" dirty="0"/>
          </a:p>
          <a:p>
            <a:pPr marL="342900" indent="-342900">
              <a:spcBef>
                <a:spcPct val="20000"/>
              </a:spcBef>
            </a:pPr>
            <a:r>
              <a:rPr lang="ru-RU" sz="2000" dirty="0"/>
              <a:t>катетах». 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54281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092825"/>
            <a:ext cx="647700" cy="431800"/>
          </a:xfrm>
          <a:prstGeom prst="actionButtonForwardNext">
            <a:avLst/>
          </a:prstGeom>
          <a:solidFill>
            <a:srgbClr val="7D460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0354" name="Picture 2" descr="http://www.stihi.ru/pics/2013/08/22/21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5" y="4293096"/>
            <a:ext cx="3096345" cy="233134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/>
      <p:bldP spid="54278" grpId="0"/>
      <p:bldP spid="5427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971550" y="333375"/>
            <a:ext cx="7993063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>
                <a:latin typeface="Arial" charset="0"/>
              </a:rPr>
              <a:t>Из-за чертежей, сопровождающих теорему Пифагора, учащиеся называли ее так же “ветряной мельницей”, составляли стихи вроде “Пифагоровы штаны на все стороны равны”, рисовали карикатуры.</a:t>
            </a:r>
          </a:p>
          <a:p>
            <a:r>
              <a:rPr lang="ru-RU" sz="1800">
                <a:latin typeface="Arial" charset="0"/>
              </a:rPr>
              <a:t> 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116013" y="1844675"/>
            <a:ext cx="4038600" cy="3636963"/>
            <a:chOff x="703" y="1162"/>
            <a:chExt cx="2544" cy="2291"/>
          </a:xfrm>
        </p:grpSpPr>
        <p:pic>
          <p:nvPicPr>
            <p:cNvPr id="27656" name="Picture 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03" y="1162"/>
              <a:ext cx="2544" cy="18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7657" name="Text Box 9"/>
            <p:cNvSpPr txBox="1">
              <a:spLocks noChangeArrowheads="1"/>
            </p:cNvSpPr>
            <p:nvPr/>
          </p:nvSpPr>
          <p:spPr bwMode="auto">
            <a:xfrm>
              <a:off x="748" y="3203"/>
              <a:ext cx="244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/>
                <a:t>Шаржи из учебника </a:t>
              </a:r>
              <a:r>
                <a:rPr lang="en-US" sz="2000"/>
                <a:t>XVI</a:t>
              </a:r>
              <a:r>
                <a:rPr lang="ru-RU" sz="2000"/>
                <a:t> века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5292725" y="1700213"/>
            <a:ext cx="3457575" cy="4573587"/>
            <a:chOff x="3334" y="1071"/>
            <a:chExt cx="2178" cy="2881"/>
          </a:xfrm>
        </p:grpSpPr>
        <p:pic>
          <p:nvPicPr>
            <p:cNvPr id="27655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34" y="1071"/>
              <a:ext cx="2068" cy="2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7658" name="Text Box 10"/>
            <p:cNvSpPr txBox="1">
              <a:spLocks noChangeArrowheads="1"/>
            </p:cNvSpPr>
            <p:nvPr/>
          </p:nvSpPr>
          <p:spPr bwMode="auto">
            <a:xfrm>
              <a:off x="3334" y="3702"/>
              <a:ext cx="217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/>
                <a:t>Ученический шарж </a:t>
              </a:r>
              <a:r>
                <a:rPr lang="en-US" sz="2000"/>
                <a:t>XIX</a:t>
              </a:r>
              <a:r>
                <a:rPr lang="ru-RU" sz="2000"/>
                <a:t> века</a:t>
              </a:r>
            </a:p>
          </p:txBody>
        </p:sp>
      </p:grpSp>
      <p:sp>
        <p:nvSpPr>
          <p:cNvPr id="27661" name="AutoShape 1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092825"/>
            <a:ext cx="647700" cy="431800"/>
          </a:xfrm>
          <a:prstGeom prst="actionButtonForwardNext">
            <a:avLst/>
          </a:prstGeom>
          <a:solidFill>
            <a:srgbClr val="7D460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№ </a:t>
            </a:r>
            <a:r>
              <a:rPr lang="ru-RU" dirty="0" smtClean="0"/>
              <a:t>2 по учебнику</a:t>
            </a:r>
            <a:endParaRPr lang="ru-RU" dirty="0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403350" y="1557338"/>
            <a:ext cx="2447925" cy="4057650"/>
            <a:chOff x="884" y="981"/>
            <a:chExt cx="1542" cy="2556"/>
          </a:xfrm>
        </p:grpSpPr>
        <p:sp>
          <p:nvSpPr>
            <p:cNvPr id="63493" name="Text Box 5"/>
            <p:cNvSpPr txBox="1">
              <a:spLocks noChangeArrowheads="1"/>
            </p:cNvSpPr>
            <p:nvPr/>
          </p:nvSpPr>
          <p:spPr bwMode="auto">
            <a:xfrm>
              <a:off x="1594" y="3162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dirty="0" smtClean="0"/>
                <a:t>6</a:t>
              </a:r>
              <a:endParaRPr lang="ru-RU" b="1" dirty="0"/>
            </a:p>
          </p:txBody>
        </p:sp>
        <p:sp>
          <p:nvSpPr>
            <p:cNvPr id="63494" name="Text Box 6"/>
            <p:cNvSpPr txBox="1">
              <a:spLocks noChangeArrowheads="1"/>
            </p:cNvSpPr>
            <p:nvPr/>
          </p:nvSpPr>
          <p:spPr bwMode="auto">
            <a:xfrm>
              <a:off x="884" y="2202"/>
              <a:ext cx="34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 b="1" dirty="0" smtClean="0"/>
                <a:t>8</a:t>
              </a:r>
              <a:endParaRPr lang="ru-RU" b="1" dirty="0"/>
            </a:p>
          </p:txBody>
        </p:sp>
        <p:sp>
          <p:nvSpPr>
            <p:cNvPr id="63495" name="Text Box 7"/>
            <p:cNvSpPr txBox="1">
              <a:spLocks noChangeArrowheads="1"/>
            </p:cNvSpPr>
            <p:nvPr/>
          </p:nvSpPr>
          <p:spPr bwMode="auto">
            <a:xfrm>
              <a:off x="1731" y="2160"/>
              <a:ext cx="2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dirty="0" smtClean="0"/>
                <a:t>?</a:t>
              </a:r>
              <a:endParaRPr lang="ru-RU" dirty="0"/>
            </a:p>
          </p:txBody>
        </p:sp>
        <p:sp>
          <p:nvSpPr>
            <p:cNvPr id="63496" name="AutoShape 8"/>
            <p:cNvSpPr>
              <a:spLocks noChangeArrowheads="1"/>
            </p:cNvSpPr>
            <p:nvPr/>
          </p:nvSpPr>
          <p:spPr bwMode="auto">
            <a:xfrm>
              <a:off x="1096" y="1253"/>
              <a:ext cx="1104" cy="1968"/>
            </a:xfrm>
            <a:prstGeom prst="rtTriangle">
              <a:avLst/>
            </a:prstGeom>
            <a:solidFill>
              <a:schemeClr val="accent1"/>
            </a:solidFill>
            <a:ln w="349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497" name="Text Box 9"/>
            <p:cNvSpPr txBox="1">
              <a:spLocks noChangeArrowheads="1"/>
            </p:cNvSpPr>
            <p:nvPr/>
          </p:nvSpPr>
          <p:spPr bwMode="auto">
            <a:xfrm>
              <a:off x="884" y="3249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С</a:t>
              </a:r>
            </a:p>
          </p:txBody>
        </p:sp>
        <p:sp>
          <p:nvSpPr>
            <p:cNvPr id="63498" name="Text Box 10"/>
            <p:cNvSpPr txBox="1">
              <a:spLocks noChangeArrowheads="1"/>
            </p:cNvSpPr>
            <p:nvPr/>
          </p:nvSpPr>
          <p:spPr bwMode="auto">
            <a:xfrm>
              <a:off x="930" y="981"/>
              <a:ext cx="3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dirty="0"/>
                <a:t>А</a:t>
              </a:r>
            </a:p>
          </p:txBody>
        </p:sp>
        <p:sp>
          <p:nvSpPr>
            <p:cNvPr id="63499" name="Text Box 11"/>
            <p:cNvSpPr txBox="1">
              <a:spLocks noChangeArrowheads="1"/>
            </p:cNvSpPr>
            <p:nvPr/>
          </p:nvSpPr>
          <p:spPr bwMode="auto">
            <a:xfrm>
              <a:off x="2200" y="3203"/>
              <a:ext cx="2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В</a:t>
              </a:r>
            </a:p>
          </p:txBody>
        </p:sp>
      </p:grpSp>
      <p:sp>
        <p:nvSpPr>
          <p:cNvPr id="63501" name="Text Box 13"/>
          <p:cNvSpPr txBox="1">
            <a:spLocks noChangeArrowheads="1"/>
          </p:cNvSpPr>
          <p:nvPr/>
        </p:nvSpPr>
        <p:spPr bwMode="auto">
          <a:xfrm>
            <a:off x="4140200" y="1268413"/>
            <a:ext cx="4321175" cy="1144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/>
              <a:t>Дано: </a:t>
            </a:r>
            <a:r>
              <a:rPr lang="ru-RU" dirty="0">
                <a:cs typeface="Times New Roman" pitchFamily="18" charset="0"/>
              </a:rPr>
              <a:t>∆АВС, </a:t>
            </a:r>
            <a:r>
              <a:rPr lang="ru-RU" dirty="0">
                <a:cs typeface="Times New Roman" pitchFamily="18" charset="0"/>
                <a:sym typeface="Symbol" pitchFamily="18" charset="2"/>
              </a:rPr>
              <a:t>С=90</a:t>
            </a:r>
            <a:r>
              <a:rPr lang="en-US" dirty="0">
                <a:cs typeface="Times New Roman" pitchFamily="18" charset="0"/>
                <a:sym typeface="Symbol" pitchFamily="18" charset="2"/>
              </a:rPr>
              <a:t>º</a:t>
            </a:r>
            <a:r>
              <a:rPr lang="ru-RU" dirty="0">
                <a:cs typeface="Times New Roman" pitchFamily="18" charset="0"/>
                <a:sym typeface="Symbol" pitchFamily="18" charset="2"/>
              </a:rPr>
              <a:t>,</a:t>
            </a:r>
            <a:br>
              <a:rPr lang="ru-RU" dirty="0">
                <a:cs typeface="Times New Roman" pitchFamily="18" charset="0"/>
                <a:sym typeface="Symbol" pitchFamily="18" charset="2"/>
              </a:rPr>
            </a:br>
            <a:r>
              <a:rPr lang="ru-RU" dirty="0">
                <a:cs typeface="Times New Roman" pitchFamily="18" charset="0"/>
                <a:sym typeface="Symbol" pitchFamily="18" charset="2"/>
              </a:rPr>
              <a:t>а=6, </a:t>
            </a:r>
            <a:r>
              <a:rPr lang="en-US" dirty="0">
                <a:cs typeface="Times New Roman" pitchFamily="18" charset="0"/>
                <a:sym typeface="Symbol" pitchFamily="18" charset="2"/>
              </a:rPr>
              <a:t>b</a:t>
            </a:r>
            <a:r>
              <a:rPr lang="ru-RU" dirty="0">
                <a:cs typeface="Times New Roman" pitchFamily="18" charset="0"/>
                <a:sym typeface="Symbol" pitchFamily="18" charset="2"/>
              </a:rPr>
              <a:t>=8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>
                <a:cs typeface="Times New Roman" pitchFamily="18" charset="0"/>
                <a:sym typeface="Symbol" pitchFamily="18" charset="2"/>
              </a:rPr>
              <a:t>Найти: с.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 smtClean="0"/>
              <a:t>Решение:</a:t>
            </a:r>
            <a:endParaRPr lang="ru-RU" dirty="0"/>
          </a:p>
        </p:txBody>
      </p:sp>
      <p:sp>
        <p:nvSpPr>
          <p:cNvPr id="63511" name="AutoShape 2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165850"/>
            <a:ext cx="647700" cy="431800"/>
          </a:xfrm>
          <a:prstGeom prst="actionButtonForwardNext">
            <a:avLst/>
          </a:prstGeom>
          <a:solidFill>
            <a:srgbClr val="7D460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 bwMode="auto">
          <a:xfrm>
            <a:off x="4427984" y="2780928"/>
            <a:ext cx="4264052" cy="2613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 smtClean="0">
                <a:cs typeface="Times New Roman" pitchFamily="18" charset="0"/>
              </a:rPr>
              <a:t>∆АВС – прямоугольный с гипотенузой АВ.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 smtClean="0">
                <a:cs typeface="Times New Roman" pitchFamily="18" charset="0"/>
              </a:rPr>
              <a:t> По теореме Пифагора АВ</a:t>
            </a:r>
            <a:r>
              <a:rPr lang="en-US" dirty="0" smtClean="0">
                <a:cs typeface="Times New Roman" pitchFamily="18" charset="0"/>
              </a:rPr>
              <a:t>²</a:t>
            </a:r>
            <a:r>
              <a:rPr lang="ru-RU" dirty="0" smtClean="0">
                <a:cs typeface="Times New Roman" pitchFamily="18" charset="0"/>
              </a:rPr>
              <a:t>=АС</a:t>
            </a:r>
            <a:r>
              <a:rPr lang="en-US" dirty="0" smtClean="0">
                <a:cs typeface="Times New Roman" pitchFamily="18" charset="0"/>
              </a:rPr>
              <a:t>²</a:t>
            </a:r>
            <a:r>
              <a:rPr lang="ru-RU" dirty="0" smtClean="0">
                <a:cs typeface="Times New Roman" pitchFamily="18" charset="0"/>
              </a:rPr>
              <a:t>+ВС</a:t>
            </a:r>
            <a:r>
              <a:rPr lang="en-US" dirty="0" smtClean="0">
                <a:cs typeface="Times New Roman" pitchFamily="18" charset="0"/>
              </a:rPr>
              <a:t>²</a:t>
            </a:r>
            <a:endParaRPr lang="ru-RU" dirty="0" smtClean="0">
              <a:cs typeface="Times New Roman" pitchFamily="18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 smtClean="0">
                <a:cs typeface="Times New Roman" pitchFamily="18" charset="0"/>
              </a:rPr>
              <a:t>    с</a:t>
            </a:r>
            <a:r>
              <a:rPr lang="en-US" dirty="0" smtClean="0">
                <a:cs typeface="Times New Roman" pitchFamily="18" charset="0"/>
              </a:rPr>
              <a:t>²</a:t>
            </a:r>
            <a:r>
              <a:rPr lang="ru-RU" dirty="0" err="1" smtClean="0">
                <a:cs typeface="Times New Roman" pitchFamily="18" charset="0"/>
              </a:rPr>
              <a:t>=а</a:t>
            </a:r>
            <a:r>
              <a:rPr lang="en-US" dirty="0" smtClean="0">
                <a:cs typeface="Times New Roman" pitchFamily="18" charset="0"/>
              </a:rPr>
              <a:t>²</a:t>
            </a:r>
            <a:r>
              <a:rPr lang="ru-RU" dirty="0" smtClean="0">
                <a:cs typeface="Times New Roman" pitchFamily="18" charset="0"/>
              </a:rPr>
              <a:t>+</a:t>
            </a:r>
            <a:r>
              <a:rPr lang="en-US" dirty="0" smtClean="0">
                <a:cs typeface="Times New Roman" pitchFamily="18" charset="0"/>
              </a:rPr>
              <a:t>b²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n-US" dirty="0" smtClean="0"/>
              <a:t>    </a:t>
            </a:r>
            <a:r>
              <a:rPr lang="ru-RU" dirty="0" smtClean="0"/>
              <a:t>с</a:t>
            </a:r>
            <a:r>
              <a:rPr lang="en-US" dirty="0" smtClean="0"/>
              <a:t>²</a:t>
            </a:r>
            <a:r>
              <a:rPr lang="ru-RU" dirty="0" smtClean="0"/>
              <a:t>=</a:t>
            </a:r>
            <a:r>
              <a:rPr lang="en-US" dirty="0" smtClean="0"/>
              <a:t>6²</a:t>
            </a:r>
            <a:r>
              <a:rPr lang="ru-RU" dirty="0" smtClean="0"/>
              <a:t>+</a:t>
            </a:r>
            <a:r>
              <a:rPr lang="en-US" dirty="0" smtClean="0"/>
              <a:t>8²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n-US" dirty="0" smtClean="0">
                <a:cs typeface="Times New Roman" pitchFamily="18" charset="0"/>
              </a:rPr>
              <a:t>    </a:t>
            </a:r>
            <a:r>
              <a:rPr lang="ru-RU" dirty="0" smtClean="0"/>
              <a:t>с</a:t>
            </a:r>
            <a:r>
              <a:rPr lang="en-US" dirty="0" smtClean="0"/>
              <a:t>²</a:t>
            </a:r>
            <a:r>
              <a:rPr lang="ru-RU" dirty="0" smtClean="0"/>
              <a:t>=</a:t>
            </a:r>
            <a:r>
              <a:rPr lang="en-US" dirty="0" smtClean="0"/>
              <a:t>36+64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n-US" dirty="0" smtClean="0"/>
              <a:t>    </a:t>
            </a:r>
            <a:r>
              <a:rPr lang="ru-RU" dirty="0" smtClean="0"/>
              <a:t>с</a:t>
            </a:r>
            <a:r>
              <a:rPr lang="en-US" dirty="0" smtClean="0"/>
              <a:t>²</a:t>
            </a:r>
            <a:r>
              <a:rPr lang="ru-RU" dirty="0" smtClean="0"/>
              <a:t>=</a:t>
            </a:r>
            <a:r>
              <a:rPr lang="en-US" dirty="0" smtClean="0"/>
              <a:t>100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n-US" dirty="0" smtClean="0">
                <a:cs typeface="Times New Roman" pitchFamily="18" charset="0"/>
              </a:rPr>
              <a:t>    c=10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 smtClean="0">
                <a:cs typeface="Times New Roman" pitchFamily="18" charset="0"/>
              </a:rPr>
              <a:t>Ответ: 10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16" name="Содержимое 15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635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635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  <p:bldP spid="63501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1403350" y="620713"/>
            <a:ext cx="2819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/>
              <a:t>с</a:t>
            </a:r>
            <a:r>
              <a:rPr lang="en-US" sz="4000" b="1">
                <a:cs typeface="Times New Roman" pitchFamily="18" charset="0"/>
              </a:rPr>
              <a:t>²</a:t>
            </a:r>
            <a:r>
              <a:rPr lang="ru-RU" sz="4000" b="1">
                <a:cs typeface="Times New Roman" pitchFamily="18" charset="0"/>
              </a:rPr>
              <a:t> </a:t>
            </a:r>
            <a:r>
              <a:rPr lang="ru-RU" sz="3200" b="1">
                <a:cs typeface="Times New Roman" pitchFamily="18" charset="0"/>
              </a:rPr>
              <a:t>=</a:t>
            </a:r>
            <a:r>
              <a:rPr lang="ru-RU"/>
              <a:t> </a:t>
            </a:r>
            <a:r>
              <a:rPr lang="ru-RU" sz="4000" b="1"/>
              <a:t>а</a:t>
            </a:r>
            <a:r>
              <a:rPr lang="ru-RU" sz="4000" b="1" baseline="30000"/>
              <a:t>2</a:t>
            </a:r>
            <a:r>
              <a:rPr lang="ru-RU" sz="4000" b="1"/>
              <a:t> + </a:t>
            </a:r>
            <a:r>
              <a:rPr lang="en-US" sz="4000" b="1"/>
              <a:t>b</a:t>
            </a:r>
            <a:r>
              <a:rPr lang="ru-RU" sz="4000" b="1" baseline="30000"/>
              <a:t>2</a:t>
            </a:r>
          </a:p>
        </p:txBody>
      </p:sp>
      <p:sp>
        <p:nvSpPr>
          <p:cNvPr id="49204" name="Rectangle 52"/>
          <p:cNvSpPr>
            <a:spLocks noChangeArrowheads="1"/>
          </p:cNvSpPr>
          <p:nvPr/>
        </p:nvSpPr>
        <p:spPr bwMode="auto">
          <a:xfrm>
            <a:off x="6484938" y="3514725"/>
            <a:ext cx="10636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endParaRPr lang="ru-RU" sz="2800"/>
          </a:p>
        </p:txBody>
      </p:sp>
      <p:sp>
        <p:nvSpPr>
          <p:cNvPr id="49203" name="Rectangle 51"/>
          <p:cNvSpPr>
            <a:spLocks noChangeArrowheads="1"/>
          </p:cNvSpPr>
          <p:nvPr/>
        </p:nvSpPr>
        <p:spPr bwMode="auto">
          <a:xfrm>
            <a:off x="5419725" y="3514725"/>
            <a:ext cx="10652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endParaRPr lang="ru-RU" sz="2800"/>
          </a:p>
        </p:txBody>
      </p:sp>
      <p:sp>
        <p:nvSpPr>
          <p:cNvPr id="49202" name="Rectangle 50"/>
          <p:cNvSpPr>
            <a:spLocks noChangeArrowheads="1"/>
          </p:cNvSpPr>
          <p:nvPr/>
        </p:nvSpPr>
        <p:spPr bwMode="auto">
          <a:xfrm>
            <a:off x="4356100" y="3514725"/>
            <a:ext cx="10636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/>
              <a:t>8</a:t>
            </a:r>
            <a:endParaRPr lang="ru-RU" sz="2800"/>
          </a:p>
        </p:txBody>
      </p:sp>
      <p:grpSp>
        <p:nvGrpSpPr>
          <p:cNvPr id="2" name="Group 88"/>
          <p:cNvGrpSpPr>
            <a:grpSpLocks/>
          </p:cNvGrpSpPr>
          <p:nvPr/>
        </p:nvGrpSpPr>
        <p:grpSpPr bwMode="auto">
          <a:xfrm>
            <a:off x="4356100" y="2924175"/>
            <a:ext cx="2128838" cy="590550"/>
            <a:chOff x="2744" y="1842"/>
            <a:chExt cx="1341" cy="372"/>
          </a:xfrm>
        </p:grpSpPr>
        <p:sp>
          <p:nvSpPr>
            <p:cNvPr id="49200" name="Rectangle 48"/>
            <p:cNvSpPr>
              <a:spLocks noChangeArrowheads="1"/>
            </p:cNvSpPr>
            <p:nvPr/>
          </p:nvSpPr>
          <p:spPr bwMode="auto">
            <a:xfrm>
              <a:off x="3414" y="1848"/>
              <a:ext cx="671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 sz="2800"/>
                <a:t>6</a:t>
              </a:r>
              <a:endParaRPr lang="ru-RU" sz="2800"/>
            </a:p>
          </p:txBody>
        </p:sp>
        <p:sp>
          <p:nvSpPr>
            <p:cNvPr id="49199" name="Rectangle 47"/>
            <p:cNvSpPr>
              <a:spLocks noChangeArrowheads="1"/>
            </p:cNvSpPr>
            <p:nvPr/>
          </p:nvSpPr>
          <p:spPr bwMode="auto">
            <a:xfrm>
              <a:off x="2744" y="1842"/>
              <a:ext cx="67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 sz="2800"/>
                <a:t>5</a:t>
              </a:r>
              <a:endParaRPr lang="ru-RU" sz="2800"/>
            </a:p>
          </p:txBody>
        </p:sp>
      </p:grpSp>
      <p:sp>
        <p:nvSpPr>
          <p:cNvPr id="49198" name="Rectangle 46"/>
          <p:cNvSpPr>
            <a:spLocks noChangeArrowheads="1"/>
          </p:cNvSpPr>
          <p:nvPr/>
        </p:nvSpPr>
        <p:spPr bwMode="auto">
          <a:xfrm>
            <a:off x="6484938" y="2354263"/>
            <a:ext cx="10636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800" dirty="0"/>
              <a:t>10</a:t>
            </a:r>
          </a:p>
        </p:txBody>
      </p:sp>
      <p:sp>
        <p:nvSpPr>
          <p:cNvPr id="49197" name="Rectangle 45"/>
          <p:cNvSpPr>
            <a:spLocks noChangeArrowheads="1"/>
          </p:cNvSpPr>
          <p:nvPr/>
        </p:nvSpPr>
        <p:spPr bwMode="auto">
          <a:xfrm>
            <a:off x="5419725" y="2354263"/>
            <a:ext cx="10652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 dirty="0"/>
              <a:t>8</a:t>
            </a:r>
            <a:endParaRPr lang="ru-RU" sz="2800" dirty="0"/>
          </a:p>
        </p:txBody>
      </p:sp>
      <p:sp>
        <p:nvSpPr>
          <p:cNvPr id="49196" name="Rectangle 44"/>
          <p:cNvSpPr>
            <a:spLocks noChangeArrowheads="1"/>
          </p:cNvSpPr>
          <p:nvPr/>
        </p:nvSpPr>
        <p:spPr bwMode="auto">
          <a:xfrm>
            <a:off x="4356100" y="2354263"/>
            <a:ext cx="10636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 dirty="0"/>
              <a:t>6</a:t>
            </a:r>
            <a:endParaRPr lang="ru-RU" sz="2800" dirty="0"/>
          </a:p>
        </p:txBody>
      </p:sp>
      <p:sp>
        <p:nvSpPr>
          <p:cNvPr id="49195" name="Rectangle 43"/>
          <p:cNvSpPr>
            <a:spLocks noChangeArrowheads="1"/>
          </p:cNvSpPr>
          <p:nvPr/>
        </p:nvSpPr>
        <p:spPr bwMode="auto">
          <a:xfrm>
            <a:off x="6484938" y="1773238"/>
            <a:ext cx="10636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 b="1"/>
              <a:t>c</a:t>
            </a:r>
            <a:endParaRPr lang="ru-RU" sz="3200" b="1"/>
          </a:p>
        </p:txBody>
      </p:sp>
      <p:sp>
        <p:nvSpPr>
          <p:cNvPr id="49194" name="Rectangle 42"/>
          <p:cNvSpPr>
            <a:spLocks noChangeArrowheads="1"/>
          </p:cNvSpPr>
          <p:nvPr/>
        </p:nvSpPr>
        <p:spPr bwMode="auto">
          <a:xfrm>
            <a:off x="5419725" y="1773238"/>
            <a:ext cx="10652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3200" b="1"/>
              <a:t>b</a:t>
            </a:r>
            <a:endParaRPr lang="ru-RU" sz="3200" b="1"/>
          </a:p>
        </p:txBody>
      </p:sp>
      <p:sp>
        <p:nvSpPr>
          <p:cNvPr id="49193" name="Rectangle 41"/>
          <p:cNvSpPr>
            <a:spLocks noChangeArrowheads="1"/>
          </p:cNvSpPr>
          <p:nvPr/>
        </p:nvSpPr>
        <p:spPr bwMode="auto">
          <a:xfrm>
            <a:off x="4356100" y="1773238"/>
            <a:ext cx="10636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3200" b="1"/>
              <a:t>а</a:t>
            </a:r>
          </a:p>
        </p:txBody>
      </p:sp>
      <p:sp>
        <p:nvSpPr>
          <p:cNvPr id="49214" name="Line 62"/>
          <p:cNvSpPr>
            <a:spLocks noChangeShapeType="1"/>
          </p:cNvSpPr>
          <p:nvPr/>
        </p:nvSpPr>
        <p:spPr bwMode="auto">
          <a:xfrm>
            <a:off x="4356100" y="1773238"/>
            <a:ext cx="3192463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49215" name="Line 63"/>
          <p:cNvSpPr>
            <a:spLocks noChangeShapeType="1"/>
          </p:cNvSpPr>
          <p:nvPr/>
        </p:nvSpPr>
        <p:spPr bwMode="auto">
          <a:xfrm>
            <a:off x="4356100" y="2354263"/>
            <a:ext cx="31924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49216" name="Line 64"/>
          <p:cNvSpPr>
            <a:spLocks noChangeShapeType="1"/>
          </p:cNvSpPr>
          <p:nvPr/>
        </p:nvSpPr>
        <p:spPr bwMode="auto">
          <a:xfrm>
            <a:off x="4356100" y="2933700"/>
            <a:ext cx="31924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49217" name="Line 65"/>
          <p:cNvSpPr>
            <a:spLocks noChangeShapeType="1"/>
          </p:cNvSpPr>
          <p:nvPr/>
        </p:nvSpPr>
        <p:spPr bwMode="auto">
          <a:xfrm>
            <a:off x="4356100" y="3514725"/>
            <a:ext cx="31924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49218" name="Line 66"/>
          <p:cNvSpPr>
            <a:spLocks noChangeShapeType="1"/>
          </p:cNvSpPr>
          <p:nvPr/>
        </p:nvSpPr>
        <p:spPr bwMode="auto">
          <a:xfrm>
            <a:off x="4356100" y="4095750"/>
            <a:ext cx="31924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49222" name="Line 70"/>
          <p:cNvSpPr>
            <a:spLocks noChangeShapeType="1"/>
          </p:cNvSpPr>
          <p:nvPr/>
        </p:nvSpPr>
        <p:spPr bwMode="auto">
          <a:xfrm>
            <a:off x="4356100" y="1773238"/>
            <a:ext cx="0" cy="2303462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49223" name="Line 71"/>
          <p:cNvSpPr>
            <a:spLocks noChangeShapeType="1"/>
          </p:cNvSpPr>
          <p:nvPr/>
        </p:nvSpPr>
        <p:spPr bwMode="auto">
          <a:xfrm>
            <a:off x="5419725" y="1773238"/>
            <a:ext cx="15875" cy="23034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49224" name="Line 72"/>
          <p:cNvSpPr>
            <a:spLocks noChangeShapeType="1"/>
          </p:cNvSpPr>
          <p:nvPr/>
        </p:nvSpPr>
        <p:spPr bwMode="auto">
          <a:xfrm>
            <a:off x="6484938" y="1773238"/>
            <a:ext cx="31750" cy="23034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49225" name="Line 73"/>
          <p:cNvSpPr>
            <a:spLocks noChangeShapeType="1"/>
          </p:cNvSpPr>
          <p:nvPr/>
        </p:nvSpPr>
        <p:spPr bwMode="auto">
          <a:xfrm flipH="1">
            <a:off x="7524750" y="1773238"/>
            <a:ext cx="23813" cy="2303462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49228" name="Rectangle 7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3" name="Group 86"/>
          <p:cNvGrpSpPr>
            <a:grpSpLocks/>
          </p:cNvGrpSpPr>
          <p:nvPr/>
        </p:nvGrpSpPr>
        <p:grpSpPr bwMode="auto">
          <a:xfrm>
            <a:off x="1403350" y="1628775"/>
            <a:ext cx="2447925" cy="3986213"/>
            <a:chOff x="884" y="1026"/>
            <a:chExt cx="1542" cy="2511"/>
          </a:xfrm>
        </p:grpSpPr>
        <p:sp>
          <p:nvSpPr>
            <p:cNvPr id="49154" name="Text Box 2"/>
            <p:cNvSpPr txBox="1">
              <a:spLocks noChangeArrowheads="1"/>
            </p:cNvSpPr>
            <p:nvPr/>
          </p:nvSpPr>
          <p:spPr bwMode="auto">
            <a:xfrm>
              <a:off x="1594" y="3162"/>
              <a:ext cx="2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а</a:t>
              </a:r>
            </a:p>
          </p:txBody>
        </p:sp>
        <p:sp>
          <p:nvSpPr>
            <p:cNvPr id="49155" name="Text Box 3"/>
            <p:cNvSpPr txBox="1">
              <a:spLocks noChangeArrowheads="1"/>
            </p:cNvSpPr>
            <p:nvPr/>
          </p:nvSpPr>
          <p:spPr bwMode="auto">
            <a:xfrm>
              <a:off x="884" y="2202"/>
              <a:ext cx="34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/>
                <a:t>в</a:t>
              </a:r>
            </a:p>
          </p:txBody>
        </p:sp>
        <p:sp>
          <p:nvSpPr>
            <p:cNvPr id="49156" name="Text Box 4"/>
            <p:cNvSpPr txBox="1">
              <a:spLocks noChangeArrowheads="1"/>
            </p:cNvSpPr>
            <p:nvPr/>
          </p:nvSpPr>
          <p:spPr bwMode="auto">
            <a:xfrm>
              <a:off x="1731" y="2160"/>
              <a:ext cx="2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с</a:t>
              </a:r>
            </a:p>
          </p:txBody>
        </p:sp>
        <p:sp>
          <p:nvSpPr>
            <p:cNvPr id="49159" name="AutoShape 7"/>
            <p:cNvSpPr>
              <a:spLocks noChangeArrowheads="1"/>
            </p:cNvSpPr>
            <p:nvPr/>
          </p:nvSpPr>
          <p:spPr bwMode="auto">
            <a:xfrm>
              <a:off x="1096" y="1253"/>
              <a:ext cx="1104" cy="1968"/>
            </a:xfrm>
            <a:prstGeom prst="rtTriangle">
              <a:avLst/>
            </a:prstGeom>
            <a:solidFill>
              <a:schemeClr val="accent1"/>
            </a:solidFill>
            <a:ln w="349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234" name="Text Box 82"/>
            <p:cNvSpPr txBox="1">
              <a:spLocks noChangeArrowheads="1"/>
            </p:cNvSpPr>
            <p:nvPr/>
          </p:nvSpPr>
          <p:spPr bwMode="auto">
            <a:xfrm>
              <a:off x="884" y="3249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С</a:t>
              </a:r>
            </a:p>
          </p:txBody>
        </p:sp>
        <p:sp>
          <p:nvSpPr>
            <p:cNvPr id="49235" name="Text Box 83"/>
            <p:cNvSpPr txBox="1">
              <a:spLocks noChangeArrowheads="1"/>
            </p:cNvSpPr>
            <p:nvPr/>
          </p:nvSpPr>
          <p:spPr bwMode="auto">
            <a:xfrm>
              <a:off x="930" y="1026"/>
              <a:ext cx="3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А</a:t>
              </a:r>
            </a:p>
          </p:txBody>
        </p:sp>
        <p:sp>
          <p:nvSpPr>
            <p:cNvPr id="49236" name="Text Box 84"/>
            <p:cNvSpPr txBox="1">
              <a:spLocks noChangeArrowheads="1"/>
            </p:cNvSpPr>
            <p:nvPr/>
          </p:nvSpPr>
          <p:spPr bwMode="auto">
            <a:xfrm>
              <a:off x="2200" y="3203"/>
              <a:ext cx="2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В</a:t>
              </a:r>
            </a:p>
          </p:txBody>
        </p:sp>
      </p:grpSp>
      <p:sp>
        <p:nvSpPr>
          <p:cNvPr id="49239" name="Text Box 87"/>
          <p:cNvSpPr txBox="1">
            <a:spLocks noChangeArrowheads="1"/>
          </p:cNvSpPr>
          <p:nvPr/>
        </p:nvSpPr>
        <p:spPr bwMode="auto">
          <a:xfrm>
            <a:off x="4787900" y="476250"/>
            <a:ext cx="20891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/>
              <a:t>Задача №2</a:t>
            </a:r>
            <a:endParaRPr lang="ru-RU" b="1" dirty="0"/>
          </a:p>
        </p:txBody>
      </p:sp>
      <p:grpSp>
        <p:nvGrpSpPr>
          <p:cNvPr id="4" name="Group 90"/>
          <p:cNvGrpSpPr>
            <a:grpSpLocks/>
          </p:cNvGrpSpPr>
          <p:nvPr/>
        </p:nvGrpSpPr>
        <p:grpSpPr bwMode="auto">
          <a:xfrm>
            <a:off x="6484938" y="2933700"/>
            <a:ext cx="1063625" cy="581025"/>
            <a:chOff x="4085" y="1848"/>
            <a:chExt cx="670" cy="366"/>
          </a:xfrm>
        </p:grpSpPr>
        <p:sp>
          <p:nvSpPr>
            <p:cNvPr id="49201" name="Rectangle 49"/>
            <p:cNvSpPr>
              <a:spLocks noChangeArrowheads="1"/>
            </p:cNvSpPr>
            <p:nvPr/>
          </p:nvSpPr>
          <p:spPr bwMode="auto">
            <a:xfrm>
              <a:off x="4085" y="1848"/>
              <a:ext cx="67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ru-RU" sz="2800">
                  <a:cs typeface="Times New Roman" pitchFamily="18" charset="0"/>
                </a:rPr>
                <a:t>√61</a:t>
              </a:r>
            </a:p>
          </p:txBody>
        </p:sp>
        <p:sp>
          <p:nvSpPr>
            <p:cNvPr id="49241" name="Line 89"/>
            <p:cNvSpPr>
              <a:spLocks noChangeShapeType="1"/>
            </p:cNvSpPr>
            <p:nvPr/>
          </p:nvSpPr>
          <p:spPr bwMode="auto">
            <a:xfrm>
              <a:off x="4377" y="1888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grpSp>
        <p:nvGrpSpPr>
          <p:cNvPr id="5" name="Group 94"/>
          <p:cNvGrpSpPr>
            <a:grpSpLocks/>
          </p:cNvGrpSpPr>
          <p:nvPr/>
        </p:nvGrpSpPr>
        <p:grpSpPr bwMode="auto">
          <a:xfrm>
            <a:off x="4787900" y="4652963"/>
            <a:ext cx="2819400" cy="701675"/>
            <a:chOff x="3016" y="2931"/>
            <a:chExt cx="1776" cy="442"/>
          </a:xfrm>
        </p:grpSpPr>
        <p:sp>
          <p:nvSpPr>
            <p:cNvPr id="49244" name="Text Box 92"/>
            <p:cNvSpPr txBox="1">
              <a:spLocks noChangeArrowheads="1"/>
            </p:cNvSpPr>
            <p:nvPr/>
          </p:nvSpPr>
          <p:spPr bwMode="auto">
            <a:xfrm>
              <a:off x="3016" y="2931"/>
              <a:ext cx="177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4000" b="1"/>
                <a:t>с</a:t>
              </a:r>
              <a:r>
                <a:rPr lang="ru-RU" sz="4000" b="1">
                  <a:cs typeface="Times New Roman" pitchFamily="18" charset="0"/>
                </a:rPr>
                <a:t> </a:t>
              </a:r>
              <a:r>
                <a:rPr lang="ru-RU" sz="3200" b="1">
                  <a:cs typeface="Times New Roman" pitchFamily="18" charset="0"/>
                </a:rPr>
                <a:t>=√</a:t>
              </a:r>
              <a:r>
                <a:rPr lang="ru-RU"/>
                <a:t> </a:t>
              </a:r>
              <a:r>
                <a:rPr lang="ru-RU" sz="4000" b="1"/>
                <a:t>а</a:t>
              </a:r>
              <a:r>
                <a:rPr lang="ru-RU" sz="4000" b="1" baseline="30000"/>
                <a:t>2</a:t>
              </a:r>
              <a:r>
                <a:rPr lang="ru-RU" sz="4000" b="1"/>
                <a:t> + </a:t>
              </a:r>
              <a:r>
                <a:rPr lang="en-US" sz="4000" b="1"/>
                <a:t>b</a:t>
              </a:r>
              <a:r>
                <a:rPr lang="ru-RU" sz="4000" b="1" baseline="30000"/>
                <a:t>2</a:t>
              </a:r>
            </a:p>
          </p:txBody>
        </p:sp>
        <p:sp>
          <p:nvSpPr>
            <p:cNvPr id="49245" name="Line 93"/>
            <p:cNvSpPr>
              <a:spLocks noChangeShapeType="1"/>
            </p:cNvSpPr>
            <p:nvPr/>
          </p:nvSpPr>
          <p:spPr bwMode="auto">
            <a:xfrm>
              <a:off x="3606" y="3022"/>
              <a:ext cx="9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49247" name="AutoShape 9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0" y="6092825"/>
            <a:ext cx="574675" cy="360363"/>
          </a:xfrm>
          <a:prstGeom prst="actionButtonForwardNext">
            <a:avLst/>
          </a:prstGeom>
          <a:solidFill>
            <a:srgbClr val="7D460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248" name="Text Box 96"/>
          <p:cNvSpPr txBox="1">
            <a:spLocks noChangeArrowheads="1"/>
          </p:cNvSpPr>
          <p:nvPr/>
        </p:nvSpPr>
        <p:spPr bwMode="auto">
          <a:xfrm>
            <a:off x="5651500" y="3573463"/>
            <a:ext cx="720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graphicFrame>
        <p:nvGraphicFramePr>
          <p:cNvPr id="49249" name="Object 9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5122" name="Формула" r:id="rId3" imgW="114120" imgH="215640" progId="Equation.3">
              <p:embed/>
            </p:oleObj>
          </a:graphicData>
        </a:graphic>
      </p:graphicFrame>
      <p:sp>
        <p:nvSpPr>
          <p:cNvPr id="49251" name="Rectangle 9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9250" name="Object 98"/>
          <p:cNvGraphicFramePr>
            <a:graphicFrameLocks noChangeAspect="1"/>
          </p:cNvGraphicFramePr>
          <p:nvPr/>
        </p:nvGraphicFramePr>
        <p:xfrm>
          <a:off x="5795963" y="3573463"/>
          <a:ext cx="431800" cy="431800"/>
        </p:xfrm>
        <a:graphic>
          <a:graphicData uri="http://schemas.openxmlformats.org/presentationml/2006/ole">
            <p:oleObj spid="_x0000_s5123" name="Формула" r:id="rId4" imgW="228600" imgH="228600" progId="Equation.3">
              <p:embed/>
            </p:oleObj>
          </a:graphicData>
        </a:graphic>
      </p:graphicFrame>
      <p:sp>
        <p:nvSpPr>
          <p:cNvPr id="49253" name="Rectangle 10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9252" name="Object 100"/>
          <p:cNvGraphicFramePr>
            <a:graphicFrameLocks noChangeAspect="1"/>
          </p:cNvGraphicFramePr>
          <p:nvPr/>
        </p:nvGraphicFramePr>
        <p:xfrm>
          <a:off x="6804025" y="3592513"/>
          <a:ext cx="504825" cy="366712"/>
        </p:xfrm>
        <a:graphic>
          <a:graphicData uri="http://schemas.openxmlformats.org/presentationml/2006/ole">
            <p:oleObj spid="_x0000_s5124" name="Формула" r:id="rId5" imgW="317362" imgH="228501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9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49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49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9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9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9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9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9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9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9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9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9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9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9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9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9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9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4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/>
      <p:bldP spid="49204" grpId="0"/>
      <p:bldP spid="49202" grpId="0"/>
      <p:bldP spid="49198" grpId="0"/>
      <p:bldP spid="49197" grpId="0"/>
      <p:bldP spid="49196" grpId="0"/>
      <p:bldP spid="49195" grpId="0"/>
      <p:bldP spid="49194" grpId="0"/>
      <p:bldP spid="4919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2"/>
          <p:cNvSpPr txBox="1">
            <a:spLocks noChangeArrowheads="1"/>
          </p:cNvSpPr>
          <p:nvPr/>
        </p:nvSpPr>
        <p:spPr bwMode="auto">
          <a:xfrm>
            <a:off x="1403350" y="620713"/>
            <a:ext cx="2819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/>
              <a:t>с</a:t>
            </a:r>
            <a:r>
              <a:rPr lang="en-US" sz="4000" b="1">
                <a:cs typeface="Times New Roman" pitchFamily="18" charset="0"/>
              </a:rPr>
              <a:t>²</a:t>
            </a:r>
            <a:r>
              <a:rPr lang="ru-RU" sz="4000" b="1">
                <a:cs typeface="Times New Roman" pitchFamily="18" charset="0"/>
              </a:rPr>
              <a:t> </a:t>
            </a:r>
            <a:r>
              <a:rPr lang="ru-RU" sz="3200" b="1">
                <a:cs typeface="Times New Roman" pitchFamily="18" charset="0"/>
              </a:rPr>
              <a:t>=</a:t>
            </a:r>
            <a:r>
              <a:rPr lang="ru-RU"/>
              <a:t> </a:t>
            </a:r>
            <a:r>
              <a:rPr lang="ru-RU" sz="4000" b="1"/>
              <a:t>а</a:t>
            </a:r>
            <a:r>
              <a:rPr lang="ru-RU" sz="4000" b="1" baseline="30000"/>
              <a:t>2</a:t>
            </a:r>
            <a:r>
              <a:rPr lang="ru-RU" sz="4000" b="1"/>
              <a:t> + </a:t>
            </a:r>
            <a:r>
              <a:rPr lang="en-US" sz="4000" b="1"/>
              <a:t>b</a:t>
            </a:r>
            <a:r>
              <a:rPr lang="ru-RU" sz="4000" b="1" baseline="30000"/>
              <a:t>2</a:t>
            </a:r>
          </a:p>
        </p:txBody>
      </p:sp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1403350" y="1628775"/>
            <a:ext cx="2447925" cy="3986213"/>
            <a:chOff x="884" y="1026"/>
            <a:chExt cx="1542" cy="2511"/>
          </a:xfrm>
        </p:grpSpPr>
        <p:sp>
          <p:nvSpPr>
            <p:cNvPr id="105513" name="Text Box 41"/>
            <p:cNvSpPr txBox="1">
              <a:spLocks noChangeArrowheads="1"/>
            </p:cNvSpPr>
            <p:nvPr/>
          </p:nvSpPr>
          <p:spPr bwMode="auto">
            <a:xfrm>
              <a:off x="1594" y="3162"/>
              <a:ext cx="2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а</a:t>
              </a:r>
            </a:p>
          </p:txBody>
        </p:sp>
        <p:sp>
          <p:nvSpPr>
            <p:cNvPr id="105514" name="Text Box 42"/>
            <p:cNvSpPr txBox="1">
              <a:spLocks noChangeArrowheads="1"/>
            </p:cNvSpPr>
            <p:nvPr/>
          </p:nvSpPr>
          <p:spPr bwMode="auto">
            <a:xfrm>
              <a:off x="884" y="2202"/>
              <a:ext cx="34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/>
                <a:t>в</a:t>
              </a:r>
            </a:p>
          </p:txBody>
        </p:sp>
        <p:sp>
          <p:nvSpPr>
            <p:cNvPr id="105515" name="Text Box 43"/>
            <p:cNvSpPr txBox="1">
              <a:spLocks noChangeArrowheads="1"/>
            </p:cNvSpPr>
            <p:nvPr/>
          </p:nvSpPr>
          <p:spPr bwMode="auto">
            <a:xfrm>
              <a:off x="1731" y="2160"/>
              <a:ext cx="2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с</a:t>
              </a:r>
            </a:p>
          </p:txBody>
        </p:sp>
        <p:sp>
          <p:nvSpPr>
            <p:cNvPr id="105516" name="AutoShape 44"/>
            <p:cNvSpPr>
              <a:spLocks noChangeArrowheads="1"/>
            </p:cNvSpPr>
            <p:nvPr/>
          </p:nvSpPr>
          <p:spPr bwMode="auto">
            <a:xfrm>
              <a:off x="1096" y="1253"/>
              <a:ext cx="1104" cy="1968"/>
            </a:xfrm>
            <a:prstGeom prst="rtTriangle">
              <a:avLst/>
            </a:prstGeom>
            <a:solidFill>
              <a:schemeClr val="accent1"/>
            </a:solidFill>
            <a:ln w="349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17" name="Text Box 45"/>
            <p:cNvSpPr txBox="1">
              <a:spLocks noChangeArrowheads="1"/>
            </p:cNvSpPr>
            <p:nvPr/>
          </p:nvSpPr>
          <p:spPr bwMode="auto">
            <a:xfrm>
              <a:off x="884" y="3249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С</a:t>
              </a:r>
            </a:p>
          </p:txBody>
        </p:sp>
        <p:sp>
          <p:nvSpPr>
            <p:cNvPr id="105518" name="Text Box 46"/>
            <p:cNvSpPr txBox="1">
              <a:spLocks noChangeArrowheads="1"/>
            </p:cNvSpPr>
            <p:nvPr/>
          </p:nvSpPr>
          <p:spPr bwMode="auto">
            <a:xfrm>
              <a:off x="930" y="1026"/>
              <a:ext cx="3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А</a:t>
              </a:r>
            </a:p>
          </p:txBody>
        </p:sp>
        <p:sp>
          <p:nvSpPr>
            <p:cNvPr id="105519" name="Text Box 47"/>
            <p:cNvSpPr txBox="1">
              <a:spLocks noChangeArrowheads="1"/>
            </p:cNvSpPr>
            <p:nvPr/>
          </p:nvSpPr>
          <p:spPr bwMode="auto">
            <a:xfrm>
              <a:off x="2200" y="3203"/>
              <a:ext cx="2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В</a:t>
              </a:r>
            </a:p>
          </p:txBody>
        </p:sp>
      </p:grpSp>
      <p:sp>
        <p:nvSpPr>
          <p:cNvPr id="105521" name="Text Box 49"/>
          <p:cNvSpPr txBox="1">
            <a:spLocks noChangeArrowheads="1"/>
          </p:cNvSpPr>
          <p:nvPr/>
        </p:nvSpPr>
        <p:spPr bwMode="auto">
          <a:xfrm>
            <a:off x="4787900" y="476250"/>
            <a:ext cx="20891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/>
              <a:t>Задача №3</a:t>
            </a:r>
            <a:endParaRPr lang="ru-RU" b="1" dirty="0"/>
          </a:p>
        </p:txBody>
      </p:sp>
      <p:sp>
        <p:nvSpPr>
          <p:cNvPr id="105476" name="Rectangle 4"/>
          <p:cNvSpPr>
            <a:spLocks noChangeArrowheads="1"/>
          </p:cNvSpPr>
          <p:nvPr/>
        </p:nvSpPr>
        <p:spPr bwMode="auto">
          <a:xfrm>
            <a:off x="5405438" y="3168650"/>
            <a:ext cx="10636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endParaRPr lang="ru-RU" sz="2800"/>
          </a:p>
        </p:txBody>
      </p:sp>
      <p:sp>
        <p:nvSpPr>
          <p:cNvPr id="105477" name="Rectangle 5"/>
          <p:cNvSpPr>
            <a:spLocks noChangeArrowheads="1"/>
          </p:cNvSpPr>
          <p:nvPr/>
        </p:nvSpPr>
        <p:spPr bwMode="auto">
          <a:xfrm>
            <a:off x="4356100" y="2789238"/>
            <a:ext cx="10652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/>
              <a:t>2</a:t>
            </a:r>
            <a:endParaRPr lang="ru-RU" sz="2800"/>
          </a:p>
        </p:txBody>
      </p:sp>
      <p:sp>
        <p:nvSpPr>
          <p:cNvPr id="105478" name="Rectangle 6"/>
          <p:cNvSpPr>
            <a:spLocks noChangeArrowheads="1"/>
          </p:cNvSpPr>
          <p:nvPr/>
        </p:nvSpPr>
        <p:spPr bwMode="auto">
          <a:xfrm>
            <a:off x="3292475" y="2789238"/>
            <a:ext cx="10636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/>
              <a:t>3b</a:t>
            </a:r>
            <a:endParaRPr lang="ru-RU" sz="2800"/>
          </a:p>
        </p:txBody>
      </p:sp>
      <p:sp>
        <p:nvSpPr>
          <p:cNvPr id="105479" name="Rectangle 7"/>
          <p:cNvSpPr>
            <a:spLocks noChangeArrowheads="1"/>
          </p:cNvSpPr>
          <p:nvPr/>
        </p:nvSpPr>
        <p:spPr bwMode="auto">
          <a:xfrm>
            <a:off x="5421313" y="2209800"/>
            <a:ext cx="10636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/>
              <a:t>2b</a:t>
            </a:r>
            <a:endParaRPr lang="ru-RU" sz="2800"/>
          </a:p>
        </p:txBody>
      </p:sp>
      <p:sp>
        <p:nvSpPr>
          <p:cNvPr id="105481" name="Rectangle 9"/>
          <p:cNvSpPr>
            <a:spLocks noChangeArrowheads="1"/>
          </p:cNvSpPr>
          <p:nvPr/>
        </p:nvSpPr>
        <p:spPr bwMode="auto">
          <a:xfrm>
            <a:off x="3292475" y="2209800"/>
            <a:ext cx="10636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/>
              <a:t>12</a:t>
            </a:r>
            <a:endParaRPr lang="ru-RU" sz="2800"/>
          </a:p>
        </p:txBody>
      </p:sp>
      <p:sp>
        <p:nvSpPr>
          <p:cNvPr id="105482" name="Rectangle 10"/>
          <p:cNvSpPr>
            <a:spLocks noChangeArrowheads="1"/>
          </p:cNvSpPr>
          <p:nvPr/>
        </p:nvSpPr>
        <p:spPr bwMode="auto">
          <a:xfrm>
            <a:off x="5421313" y="1628775"/>
            <a:ext cx="10636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/>
              <a:t>13</a:t>
            </a:r>
            <a:endParaRPr lang="ru-RU" sz="2800"/>
          </a:p>
        </p:txBody>
      </p:sp>
      <p:sp>
        <p:nvSpPr>
          <p:cNvPr id="105483" name="Rectangle 11"/>
          <p:cNvSpPr>
            <a:spLocks noChangeArrowheads="1"/>
          </p:cNvSpPr>
          <p:nvPr/>
        </p:nvSpPr>
        <p:spPr bwMode="auto">
          <a:xfrm>
            <a:off x="4356100" y="1628775"/>
            <a:ext cx="10652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800"/>
              <a:t>5</a:t>
            </a:r>
          </a:p>
        </p:txBody>
      </p:sp>
      <p:sp>
        <p:nvSpPr>
          <p:cNvPr id="105484" name="Rectangle 12"/>
          <p:cNvSpPr>
            <a:spLocks noChangeArrowheads="1"/>
          </p:cNvSpPr>
          <p:nvPr/>
        </p:nvSpPr>
        <p:spPr bwMode="auto">
          <a:xfrm>
            <a:off x="3292475" y="1628775"/>
            <a:ext cx="10636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/>
              <a:t>12</a:t>
            </a:r>
            <a:endParaRPr lang="ru-RU" sz="2800"/>
          </a:p>
        </p:txBody>
      </p:sp>
      <p:sp>
        <p:nvSpPr>
          <p:cNvPr id="105497" name="Line 25"/>
          <p:cNvSpPr>
            <a:spLocks noChangeShapeType="1"/>
          </p:cNvSpPr>
          <p:nvPr/>
        </p:nvSpPr>
        <p:spPr bwMode="auto">
          <a:xfrm>
            <a:off x="3276600" y="1628775"/>
            <a:ext cx="3192463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5502" name="Line 30"/>
          <p:cNvSpPr>
            <a:spLocks noChangeShapeType="1"/>
          </p:cNvSpPr>
          <p:nvPr/>
        </p:nvSpPr>
        <p:spPr bwMode="auto">
          <a:xfrm>
            <a:off x="3276600" y="2205038"/>
            <a:ext cx="31924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5503" name="Line 31"/>
          <p:cNvSpPr>
            <a:spLocks noChangeShapeType="1"/>
          </p:cNvSpPr>
          <p:nvPr/>
        </p:nvSpPr>
        <p:spPr bwMode="auto">
          <a:xfrm>
            <a:off x="3276600" y="2781300"/>
            <a:ext cx="31924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5504" name="Line 32"/>
          <p:cNvSpPr>
            <a:spLocks noChangeShapeType="1"/>
          </p:cNvSpPr>
          <p:nvPr/>
        </p:nvSpPr>
        <p:spPr bwMode="auto">
          <a:xfrm>
            <a:off x="3276600" y="3429000"/>
            <a:ext cx="3192463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5505" name="Line 33"/>
          <p:cNvSpPr>
            <a:spLocks noChangeShapeType="1"/>
          </p:cNvSpPr>
          <p:nvPr/>
        </p:nvSpPr>
        <p:spPr bwMode="auto">
          <a:xfrm>
            <a:off x="3276600" y="1628775"/>
            <a:ext cx="0" cy="1831975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5506" name="Line 34"/>
          <p:cNvSpPr>
            <a:spLocks noChangeShapeType="1"/>
          </p:cNvSpPr>
          <p:nvPr/>
        </p:nvSpPr>
        <p:spPr bwMode="auto">
          <a:xfrm flipH="1">
            <a:off x="4284663" y="1628775"/>
            <a:ext cx="15875" cy="1831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5507" name="Line 35"/>
          <p:cNvSpPr>
            <a:spLocks noChangeShapeType="1"/>
          </p:cNvSpPr>
          <p:nvPr/>
        </p:nvSpPr>
        <p:spPr bwMode="auto">
          <a:xfrm flipH="1">
            <a:off x="5364163" y="1628775"/>
            <a:ext cx="0" cy="1831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5508" name="Line 36"/>
          <p:cNvSpPr>
            <a:spLocks noChangeShapeType="1"/>
          </p:cNvSpPr>
          <p:nvPr/>
        </p:nvSpPr>
        <p:spPr bwMode="auto">
          <a:xfrm>
            <a:off x="6443663" y="1628775"/>
            <a:ext cx="23812" cy="1831975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graphicFrame>
        <p:nvGraphicFramePr>
          <p:cNvPr id="105511" name="Object 39"/>
          <p:cNvGraphicFramePr>
            <a:graphicFrameLocks noChangeAspect="1"/>
          </p:cNvGraphicFramePr>
          <p:nvPr/>
        </p:nvGraphicFramePr>
        <p:xfrm>
          <a:off x="5524500" y="2833688"/>
          <a:ext cx="720725" cy="431800"/>
        </p:xfrm>
        <a:graphic>
          <a:graphicData uri="http://schemas.openxmlformats.org/presentationml/2006/ole">
            <p:oleObj spid="_x0000_s6146" name="Формула" r:id="rId3" imgW="381000" imgH="228600" progId="Equation.3">
              <p:embed/>
            </p:oleObj>
          </a:graphicData>
        </a:graphic>
      </p:graphicFrame>
      <p:grpSp>
        <p:nvGrpSpPr>
          <p:cNvPr id="3" name="Group 58"/>
          <p:cNvGrpSpPr>
            <a:grpSpLocks/>
          </p:cNvGrpSpPr>
          <p:nvPr/>
        </p:nvGrpSpPr>
        <p:grpSpPr bwMode="auto">
          <a:xfrm>
            <a:off x="3276600" y="1125538"/>
            <a:ext cx="3192463" cy="581025"/>
            <a:chOff x="2744" y="1117"/>
            <a:chExt cx="2011" cy="366"/>
          </a:xfrm>
        </p:grpSpPr>
        <p:sp>
          <p:nvSpPr>
            <p:cNvPr id="105527" name="Rectangle 55"/>
            <p:cNvSpPr>
              <a:spLocks noChangeArrowheads="1"/>
            </p:cNvSpPr>
            <p:nvPr/>
          </p:nvSpPr>
          <p:spPr bwMode="auto">
            <a:xfrm>
              <a:off x="4085" y="1117"/>
              <a:ext cx="67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 sz="3200" b="1"/>
                <a:t>c</a:t>
              </a:r>
              <a:endParaRPr lang="ru-RU" sz="3200" b="1"/>
            </a:p>
          </p:txBody>
        </p:sp>
        <p:sp>
          <p:nvSpPr>
            <p:cNvPr id="105528" name="Rectangle 56"/>
            <p:cNvSpPr>
              <a:spLocks noChangeArrowheads="1"/>
            </p:cNvSpPr>
            <p:nvPr/>
          </p:nvSpPr>
          <p:spPr bwMode="auto">
            <a:xfrm>
              <a:off x="3414" y="1117"/>
              <a:ext cx="671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 sz="3200" b="1"/>
                <a:t>b</a:t>
              </a:r>
              <a:endParaRPr lang="ru-RU" sz="3200" b="1"/>
            </a:p>
          </p:txBody>
        </p:sp>
        <p:sp>
          <p:nvSpPr>
            <p:cNvPr id="105529" name="Rectangle 57"/>
            <p:cNvSpPr>
              <a:spLocks noChangeArrowheads="1"/>
            </p:cNvSpPr>
            <p:nvPr/>
          </p:nvSpPr>
          <p:spPr bwMode="auto">
            <a:xfrm>
              <a:off x="2744" y="1117"/>
              <a:ext cx="67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ru-RU" sz="3200" b="1"/>
                <a:t>а</a:t>
              </a:r>
            </a:p>
          </p:txBody>
        </p:sp>
      </p:grpSp>
      <p:sp>
        <p:nvSpPr>
          <p:cNvPr id="105532" name="Text Box 60"/>
          <p:cNvSpPr txBox="1">
            <a:spLocks noChangeArrowheads="1"/>
          </p:cNvSpPr>
          <p:nvPr/>
        </p:nvSpPr>
        <p:spPr bwMode="auto">
          <a:xfrm>
            <a:off x="6588125" y="1700213"/>
            <a:ext cx="2987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13</a:t>
            </a:r>
            <a:r>
              <a:rPr lang="en-US" b="1">
                <a:cs typeface="Times New Roman" pitchFamily="18" charset="0"/>
              </a:rPr>
              <a:t>²</a:t>
            </a:r>
            <a:r>
              <a:rPr lang="ru-RU" b="1">
                <a:cs typeface="Times New Roman" pitchFamily="18" charset="0"/>
              </a:rPr>
              <a:t> =</a:t>
            </a:r>
            <a:r>
              <a:rPr lang="ru-RU"/>
              <a:t> </a:t>
            </a:r>
            <a:r>
              <a:rPr lang="ru-RU" b="1"/>
              <a:t>12</a:t>
            </a:r>
            <a:r>
              <a:rPr lang="ru-RU" b="1" baseline="30000"/>
              <a:t>2</a:t>
            </a:r>
            <a:r>
              <a:rPr lang="ru-RU" b="1"/>
              <a:t> +</a:t>
            </a:r>
            <a:r>
              <a:rPr lang="en-US" b="1"/>
              <a:t>b</a:t>
            </a:r>
            <a:r>
              <a:rPr lang="ru-RU" b="1" baseline="30000"/>
              <a:t>2</a:t>
            </a:r>
          </a:p>
        </p:txBody>
      </p:sp>
      <p:sp>
        <p:nvSpPr>
          <p:cNvPr id="105533" name="Text Box 61"/>
          <p:cNvSpPr txBox="1">
            <a:spLocks noChangeArrowheads="1"/>
          </p:cNvSpPr>
          <p:nvPr/>
        </p:nvSpPr>
        <p:spPr bwMode="auto">
          <a:xfrm>
            <a:off x="6588125" y="2205038"/>
            <a:ext cx="2987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169</a:t>
            </a:r>
            <a:r>
              <a:rPr lang="ru-RU" b="1">
                <a:cs typeface="Times New Roman" pitchFamily="18" charset="0"/>
              </a:rPr>
              <a:t> =</a:t>
            </a:r>
            <a:r>
              <a:rPr lang="ru-RU"/>
              <a:t> </a:t>
            </a:r>
            <a:r>
              <a:rPr lang="ru-RU" b="1"/>
              <a:t>144 + </a:t>
            </a:r>
            <a:r>
              <a:rPr lang="en-US" b="1"/>
              <a:t>b</a:t>
            </a:r>
            <a:r>
              <a:rPr lang="ru-RU" b="1" baseline="30000"/>
              <a:t>2</a:t>
            </a:r>
          </a:p>
        </p:txBody>
      </p:sp>
      <p:sp>
        <p:nvSpPr>
          <p:cNvPr id="105534" name="Text Box 62"/>
          <p:cNvSpPr txBox="1">
            <a:spLocks noChangeArrowheads="1"/>
          </p:cNvSpPr>
          <p:nvPr/>
        </p:nvSpPr>
        <p:spPr bwMode="auto">
          <a:xfrm>
            <a:off x="6659563" y="2636838"/>
            <a:ext cx="29876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/>
              <a:t> </a:t>
            </a:r>
            <a:r>
              <a:rPr lang="en-US" b="1" dirty="0"/>
              <a:t>b</a:t>
            </a:r>
            <a:r>
              <a:rPr lang="ru-RU" b="1" baseline="30000" dirty="0"/>
              <a:t>2 </a:t>
            </a:r>
            <a:r>
              <a:rPr lang="ru-RU" b="1" dirty="0"/>
              <a:t> </a:t>
            </a:r>
            <a:r>
              <a:rPr lang="ru-RU" b="1" dirty="0" smtClean="0"/>
              <a:t>=169-144= </a:t>
            </a:r>
            <a:r>
              <a:rPr lang="ru-RU" b="1" dirty="0"/>
              <a:t>25</a:t>
            </a:r>
            <a:r>
              <a:rPr lang="ru-RU" dirty="0"/>
              <a:t> </a:t>
            </a:r>
          </a:p>
        </p:txBody>
      </p:sp>
      <p:sp>
        <p:nvSpPr>
          <p:cNvPr id="105535" name="Text Box 63"/>
          <p:cNvSpPr txBox="1">
            <a:spLocks noChangeArrowheads="1"/>
          </p:cNvSpPr>
          <p:nvPr/>
        </p:nvSpPr>
        <p:spPr bwMode="auto">
          <a:xfrm>
            <a:off x="6659563" y="2997200"/>
            <a:ext cx="2987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/>
              <a:t> </a:t>
            </a:r>
            <a:r>
              <a:rPr lang="en-US" b="1" dirty="0"/>
              <a:t>b</a:t>
            </a:r>
            <a:r>
              <a:rPr lang="ru-RU" b="1" dirty="0"/>
              <a:t> = 5</a:t>
            </a:r>
            <a:r>
              <a:rPr lang="ru-RU" dirty="0"/>
              <a:t> </a:t>
            </a:r>
          </a:p>
        </p:txBody>
      </p:sp>
      <p:sp>
        <p:nvSpPr>
          <p:cNvPr id="105536" name="Text Box 64"/>
          <p:cNvSpPr txBox="1">
            <a:spLocks noChangeArrowheads="1"/>
          </p:cNvSpPr>
          <p:nvPr/>
        </p:nvSpPr>
        <p:spPr bwMode="auto">
          <a:xfrm>
            <a:off x="5724525" y="3933825"/>
            <a:ext cx="2819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/>
              <a:t>4</a:t>
            </a:r>
            <a:r>
              <a:rPr lang="en-US" sz="3200" b="1"/>
              <a:t>b</a:t>
            </a:r>
            <a:r>
              <a:rPr lang="en-US" sz="4000" b="1">
                <a:cs typeface="Times New Roman" pitchFamily="18" charset="0"/>
              </a:rPr>
              <a:t>²</a:t>
            </a:r>
            <a:r>
              <a:rPr lang="ru-RU" sz="4000" b="1">
                <a:cs typeface="Times New Roman" pitchFamily="18" charset="0"/>
              </a:rPr>
              <a:t> </a:t>
            </a:r>
            <a:r>
              <a:rPr lang="ru-RU" sz="3200" b="1">
                <a:cs typeface="Times New Roman" pitchFamily="18" charset="0"/>
              </a:rPr>
              <a:t>=</a:t>
            </a:r>
            <a:r>
              <a:rPr lang="ru-RU"/>
              <a:t> </a:t>
            </a:r>
            <a:r>
              <a:rPr lang="en-US" sz="3200" b="1"/>
              <a:t>12</a:t>
            </a:r>
            <a:r>
              <a:rPr lang="ru-RU" sz="4000" b="1" baseline="30000"/>
              <a:t>2</a:t>
            </a:r>
            <a:r>
              <a:rPr lang="ru-RU" sz="4000" b="1"/>
              <a:t> + </a:t>
            </a:r>
            <a:r>
              <a:rPr lang="en-US" sz="3200" b="1"/>
              <a:t>b</a:t>
            </a:r>
            <a:r>
              <a:rPr lang="ru-RU" sz="4000" b="1" baseline="30000"/>
              <a:t>2</a:t>
            </a:r>
          </a:p>
        </p:txBody>
      </p:sp>
      <p:sp>
        <p:nvSpPr>
          <p:cNvPr id="105537" name="Text Box 65"/>
          <p:cNvSpPr txBox="1">
            <a:spLocks noChangeArrowheads="1"/>
          </p:cNvSpPr>
          <p:nvPr/>
        </p:nvSpPr>
        <p:spPr bwMode="auto">
          <a:xfrm>
            <a:off x="5724525" y="4365625"/>
            <a:ext cx="2819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3b</a:t>
            </a:r>
            <a:r>
              <a:rPr lang="en-US" sz="4000" b="1">
                <a:cs typeface="Times New Roman" pitchFamily="18" charset="0"/>
              </a:rPr>
              <a:t>²</a:t>
            </a:r>
            <a:r>
              <a:rPr lang="ru-RU" sz="4000" b="1">
                <a:cs typeface="Times New Roman" pitchFamily="18" charset="0"/>
              </a:rPr>
              <a:t> </a:t>
            </a:r>
            <a:r>
              <a:rPr lang="ru-RU" sz="3200" b="1">
                <a:cs typeface="Times New Roman" pitchFamily="18" charset="0"/>
              </a:rPr>
              <a:t>=</a:t>
            </a:r>
            <a:r>
              <a:rPr lang="ru-RU"/>
              <a:t> </a:t>
            </a:r>
            <a:r>
              <a:rPr lang="en-US" sz="3200" b="1"/>
              <a:t>144</a:t>
            </a:r>
            <a:endParaRPr lang="ru-RU" sz="4000" b="1" baseline="30000"/>
          </a:p>
        </p:txBody>
      </p:sp>
      <p:sp>
        <p:nvSpPr>
          <p:cNvPr id="105538" name="Text Box 66"/>
          <p:cNvSpPr txBox="1">
            <a:spLocks noChangeArrowheads="1"/>
          </p:cNvSpPr>
          <p:nvPr/>
        </p:nvSpPr>
        <p:spPr bwMode="auto">
          <a:xfrm>
            <a:off x="5724525" y="4724400"/>
            <a:ext cx="2819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/>
              <a:t>b</a:t>
            </a:r>
            <a:r>
              <a:rPr lang="en-US" sz="4000" b="1" dirty="0">
                <a:cs typeface="Times New Roman" pitchFamily="18" charset="0"/>
              </a:rPr>
              <a:t>²</a:t>
            </a:r>
            <a:r>
              <a:rPr lang="ru-RU" sz="4000" b="1" dirty="0">
                <a:cs typeface="Times New Roman" pitchFamily="18" charset="0"/>
              </a:rPr>
              <a:t> </a:t>
            </a:r>
            <a:r>
              <a:rPr lang="ru-RU" sz="3200" b="1" dirty="0">
                <a:cs typeface="Times New Roman" pitchFamily="18" charset="0"/>
              </a:rPr>
              <a:t>=</a:t>
            </a:r>
            <a:r>
              <a:rPr lang="ru-RU" dirty="0"/>
              <a:t> </a:t>
            </a:r>
            <a:r>
              <a:rPr lang="en-US" sz="3200" b="1" dirty="0"/>
              <a:t>48</a:t>
            </a:r>
            <a:endParaRPr lang="ru-RU" sz="4000" b="1" baseline="30000" dirty="0"/>
          </a:p>
        </p:txBody>
      </p:sp>
      <p:grpSp>
        <p:nvGrpSpPr>
          <p:cNvPr id="4" name="Group 70"/>
          <p:cNvGrpSpPr>
            <a:grpSpLocks/>
          </p:cNvGrpSpPr>
          <p:nvPr/>
        </p:nvGrpSpPr>
        <p:grpSpPr bwMode="auto">
          <a:xfrm>
            <a:off x="5724525" y="5229225"/>
            <a:ext cx="2819400" cy="701675"/>
            <a:chOff x="3606" y="3203"/>
            <a:chExt cx="1776" cy="442"/>
          </a:xfrm>
        </p:grpSpPr>
        <p:sp>
          <p:nvSpPr>
            <p:cNvPr id="105539" name="Text Box 67"/>
            <p:cNvSpPr txBox="1">
              <a:spLocks noChangeArrowheads="1"/>
            </p:cNvSpPr>
            <p:nvPr/>
          </p:nvSpPr>
          <p:spPr bwMode="auto">
            <a:xfrm>
              <a:off x="3606" y="3203"/>
              <a:ext cx="177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/>
                <a:t>b</a:t>
              </a:r>
              <a:r>
                <a:rPr lang="ru-RU" sz="4000" b="1">
                  <a:cs typeface="Times New Roman" pitchFamily="18" charset="0"/>
                </a:rPr>
                <a:t> </a:t>
              </a:r>
              <a:r>
                <a:rPr lang="ru-RU" sz="3200" b="1">
                  <a:cs typeface="Times New Roman" pitchFamily="18" charset="0"/>
                </a:rPr>
                <a:t>=</a:t>
              </a:r>
              <a:r>
                <a:rPr lang="ru-RU"/>
                <a:t> </a:t>
              </a:r>
              <a:r>
                <a:rPr lang="ru-RU">
                  <a:cs typeface="Times New Roman" pitchFamily="18" charset="0"/>
                </a:rPr>
                <a:t>√</a:t>
              </a:r>
              <a:r>
                <a:rPr lang="en-US" sz="3200" b="1"/>
                <a:t>48</a:t>
              </a:r>
              <a:endParaRPr lang="ru-RU" sz="4000" b="1" baseline="30000"/>
            </a:p>
          </p:txBody>
        </p:sp>
        <p:sp>
          <p:nvSpPr>
            <p:cNvPr id="105541" name="Line 69"/>
            <p:cNvSpPr>
              <a:spLocks noChangeShapeType="1"/>
            </p:cNvSpPr>
            <p:nvPr/>
          </p:nvSpPr>
          <p:spPr bwMode="auto">
            <a:xfrm>
              <a:off x="4195" y="3339"/>
              <a:ext cx="2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105543" name="Text Box 71"/>
          <p:cNvSpPr txBox="1">
            <a:spLocks noChangeArrowheads="1"/>
          </p:cNvSpPr>
          <p:nvPr/>
        </p:nvSpPr>
        <p:spPr bwMode="auto">
          <a:xfrm>
            <a:off x="5724525" y="5661025"/>
            <a:ext cx="2819400" cy="50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4000" b="1" baseline="30000" dirty="0">
              <a:cs typeface="Times New Roman" pitchFamily="18" charset="0"/>
            </a:endParaRPr>
          </a:p>
        </p:txBody>
      </p:sp>
      <p:grpSp>
        <p:nvGrpSpPr>
          <p:cNvPr id="6" name="Group 75"/>
          <p:cNvGrpSpPr>
            <a:grpSpLocks/>
          </p:cNvGrpSpPr>
          <p:nvPr/>
        </p:nvGrpSpPr>
        <p:grpSpPr bwMode="auto">
          <a:xfrm>
            <a:off x="4356100" y="2205038"/>
            <a:ext cx="1065213" cy="579437"/>
            <a:chOff x="2734" y="1631"/>
            <a:chExt cx="671" cy="365"/>
          </a:xfrm>
        </p:grpSpPr>
        <p:sp>
          <p:nvSpPr>
            <p:cNvPr id="105480" name="Rectangle 8"/>
            <p:cNvSpPr>
              <a:spLocks noChangeArrowheads="1"/>
            </p:cNvSpPr>
            <p:nvPr/>
          </p:nvSpPr>
          <p:spPr bwMode="auto">
            <a:xfrm>
              <a:off x="2734" y="1631"/>
              <a:ext cx="67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 sz="2800" dirty="0" smtClean="0">
                  <a:cs typeface="Times New Roman" pitchFamily="18" charset="0"/>
                </a:rPr>
                <a:t>√</a:t>
              </a:r>
              <a:r>
                <a:rPr lang="ru-RU" sz="2800" dirty="0" smtClean="0">
                  <a:cs typeface="Times New Roman" pitchFamily="18" charset="0"/>
                </a:rPr>
                <a:t>48</a:t>
              </a:r>
              <a:endParaRPr lang="en-US" sz="2800" dirty="0">
                <a:cs typeface="Times New Roman" pitchFamily="18" charset="0"/>
              </a:endParaRPr>
            </a:p>
          </p:txBody>
        </p:sp>
        <p:sp>
          <p:nvSpPr>
            <p:cNvPr id="105546" name="Line 74"/>
            <p:cNvSpPr>
              <a:spLocks noChangeShapeType="1"/>
            </p:cNvSpPr>
            <p:nvPr/>
          </p:nvSpPr>
          <p:spPr bwMode="auto">
            <a:xfrm>
              <a:off x="3152" y="1661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105548" name="Text Box 76"/>
          <p:cNvSpPr txBox="1">
            <a:spLocks noChangeArrowheads="1"/>
          </p:cNvSpPr>
          <p:nvPr/>
        </p:nvSpPr>
        <p:spPr bwMode="auto">
          <a:xfrm>
            <a:off x="4211638" y="4221163"/>
            <a:ext cx="39608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 </a:t>
            </a:r>
            <a:r>
              <a:rPr lang="ru-RU" sz="4000" b="1"/>
              <a:t>а</a:t>
            </a:r>
            <a:r>
              <a:rPr lang="ru-RU" sz="4000" b="1" baseline="30000"/>
              <a:t>2</a:t>
            </a:r>
            <a:r>
              <a:rPr lang="ru-RU" sz="4000" b="1"/>
              <a:t> + </a:t>
            </a:r>
            <a:r>
              <a:rPr lang="en-US" sz="3200" b="1"/>
              <a:t>b</a:t>
            </a:r>
            <a:r>
              <a:rPr lang="ru-RU" sz="4000" b="1" baseline="30000"/>
              <a:t>2</a:t>
            </a:r>
            <a:r>
              <a:rPr lang="en-US" sz="4000" b="1"/>
              <a:t> =c</a:t>
            </a:r>
            <a:r>
              <a:rPr lang="en-US" sz="4000" b="1">
                <a:cs typeface="Times New Roman" pitchFamily="18" charset="0"/>
              </a:rPr>
              <a:t>²</a:t>
            </a:r>
            <a:endParaRPr lang="en-US" b="1">
              <a:cs typeface="Times New Roman" pitchFamily="18" charset="0"/>
            </a:endParaRPr>
          </a:p>
        </p:txBody>
      </p:sp>
      <p:sp>
        <p:nvSpPr>
          <p:cNvPr id="105549" name="Text Box 77"/>
          <p:cNvSpPr txBox="1">
            <a:spLocks noChangeArrowheads="1"/>
          </p:cNvSpPr>
          <p:nvPr/>
        </p:nvSpPr>
        <p:spPr bwMode="auto">
          <a:xfrm>
            <a:off x="4716463" y="4581525"/>
            <a:ext cx="24495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 </a:t>
            </a:r>
            <a:r>
              <a:rPr lang="ru-RU" sz="3600" b="1"/>
              <a:t>а</a:t>
            </a:r>
            <a:r>
              <a:rPr lang="ru-RU" sz="3600" b="1" baseline="30000"/>
              <a:t>2</a:t>
            </a:r>
            <a:r>
              <a:rPr lang="ru-RU" sz="3600" b="1"/>
              <a:t> </a:t>
            </a:r>
            <a:r>
              <a:rPr lang="en-US" sz="3600" b="1"/>
              <a:t>=c</a:t>
            </a:r>
            <a:r>
              <a:rPr lang="en-US" sz="3600" b="1">
                <a:cs typeface="Times New Roman" pitchFamily="18" charset="0"/>
              </a:rPr>
              <a:t>²-b²</a:t>
            </a:r>
          </a:p>
        </p:txBody>
      </p:sp>
      <p:sp>
        <p:nvSpPr>
          <p:cNvPr id="105551" name="Text Box 79"/>
          <p:cNvSpPr txBox="1">
            <a:spLocks noChangeArrowheads="1"/>
          </p:cNvSpPr>
          <p:nvPr/>
        </p:nvSpPr>
        <p:spPr bwMode="auto">
          <a:xfrm>
            <a:off x="4859338" y="5300663"/>
            <a:ext cx="39608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b</a:t>
            </a:r>
            <a:r>
              <a:rPr lang="ru-RU" sz="3600" b="1" baseline="30000"/>
              <a:t>2</a:t>
            </a:r>
            <a:r>
              <a:rPr lang="en-US" sz="3600" b="1"/>
              <a:t> =c</a:t>
            </a:r>
            <a:r>
              <a:rPr lang="en-US" sz="3600" b="1">
                <a:cs typeface="Times New Roman" pitchFamily="18" charset="0"/>
              </a:rPr>
              <a:t>²-a²</a:t>
            </a:r>
          </a:p>
        </p:txBody>
      </p:sp>
      <p:grpSp>
        <p:nvGrpSpPr>
          <p:cNvPr id="7" name="Group 82"/>
          <p:cNvGrpSpPr>
            <a:grpSpLocks/>
          </p:cNvGrpSpPr>
          <p:nvPr/>
        </p:nvGrpSpPr>
        <p:grpSpPr bwMode="auto">
          <a:xfrm>
            <a:off x="4716463" y="4724400"/>
            <a:ext cx="3960812" cy="641350"/>
            <a:chOff x="1973" y="3067"/>
            <a:chExt cx="2495" cy="404"/>
          </a:xfrm>
        </p:grpSpPr>
        <p:sp>
          <p:nvSpPr>
            <p:cNvPr id="105550" name="Text Box 78"/>
            <p:cNvSpPr txBox="1">
              <a:spLocks noChangeArrowheads="1"/>
            </p:cNvSpPr>
            <p:nvPr/>
          </p:nvSpPr>
          <p:spPr bwMode="auto">
            <a:xfrm>
              <a:off x="1973" y="3067"/>
              <a:ext cx="249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 </a:t>
              </a:r>
              <a:r>
                <a:rPr lang="ru-RU" sz="3600" b="1"/>
                <a:t>а</a:t>
              </a:r>
              <a:r>
                <a:rPr lang="en-US" sz="3600" b="1"/>
                <a:t>=</a:t>
              </a:r>
              <a:r>
                <a:rPr lang="en-US" sz="3600" b="1">
                  <a:cs typeface="Times New Roman" pitchFamily="18" charset="0"/>
                </a:rPr>
                <a:t>√</a:t>
              </a:r>
              <a:r>
                <a:rPr lang="en-US" sz="3600" b="1"/>
                <a:t>c</a:t>
              </a:r>
              <a:r>
                <a:rPr lang="en-US" sz="3600" b="1">
                  <a:cs typeface="Times New Roman" pitchFamily="18" charset="0"/>
                </a:rPr>
                <a:t>²-b²</a:t>
              </a:r>
            </a:p>
          </p:txBody>
        </p:sp>
        <p:sp>
          <p:nvSpPr>
            <p:cNvPr id="105553" name="Line 81"/>
            <p:cNvSpPr>
              <a:spLocks noChangeShapeType="1"/>
            </p:cNvSpPr>
            <p:nvPr/>
          </p:nvSpPr>
          <p:spPr bwMode="auto">
            <a:xfrm>
              <a:off x="2562" y="3113"/>
              <a:ext cx="5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grpSp>
        <p:nvGrpSpPr>
          <p:cNvPr id="8" name="Group 84"/>
          <p:cNvGrpSpPr>
            <a:grpSpLocks/>
          </p:cNvGrpSpPr>
          <p:nvPr/>
        </p:nvGrpSpPr>
        <p:grpSpPr bwMode="auto">
          <a:xfrm>
            <a:off x="4859338" y="5661025"/>
            <a:ext cx="3960812" cy="701675"/>
            <a:chOff x="2381" y="3612"/>
            <a:chExt cx="2495" cy="442"/>
          </a:xfrm>
        </p:grpSpPr>
        <p:sp>
          <p:nvSpPr>
            <p:cNvPr id="105552" name="Text Box 80"/>
            <p:cNvSpPr txBox="1">
              <a:spLocks noChangeArrowheads="1"/>
            </p:cNvSpPr>
            <p:nvPr/>
          </p:nvSpPr>
          <p:spPr bwMode="auto">
            <a:xfrm>
              <a:off x="2381" y="3612"/>
              <a:ext cx="2495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 dirty="0"/>
                <a:t>b</a:t>
              </a:r>
              <a:r>
                <a:rPr lang="en-US" sz="4000" b="1" dirty="0"/>
                <a:t> =</a:t>
              </a:r>
              <a:r>
                <a:rPr lang="en-US" sz="4000" b="1" dirty="0">
                  <a:cs typeface="Times New Roman" pitchFamily="18" charset="0"/>
                </a:rPr>
                <a:t>√</a:t>
              </a:r>
              <a:r>
                <a:rPr lang="en-US" sz="4000" b="1" dirty="0"/>
                <a:t>c</a:t>
              </a:r>
              <a:r>
                <a:rPr lang="en-US" sz="4000" b="1" dirty="0">
                  <a:cs typeface="Times New Roman" pitchFamily="18" charset="0"/>
                </a:rPr>
                <a:t>²-a²</a:t>
              </a:r>
              <a:endParaRPr lang="en-US" b="1" dirty="0">
                <a:cs typeface="Times New Roman" pitchFamily="18" charset="0"/>
              </a:endParaRPr>
            </a:p>
          </p:txBody>
        </p:sp>
        <p:sp>
          <p:nvSpPr>
            <p:cNvPr id="105555" name="Line 83"/>
            <p:cNvSpPr>
              <a:spLocks noChangeShapeType="1"/>
            </p:cNvSpPr>
            <p:nvPr/>
          </p:nvSpPr>
          <p:spPr bwMode="auto">
            <a:xfrm>
              <a:off x="3016" y="3657"/>
              <a:ext cx="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105557" name="AutoShape 8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0" y="6165850"/>
            <a:ext cx="684213" cy="358775"/>
          </a:xfrm>
          <a:prstGeom prst="actionButtonForwardNext">
            <a:avLst/>
          </a:prstGeom>
          <a:solidFill>
            <a:srgbClr val="7D460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558" name="Text Box 86"/>
          <p:cNvSpPr txBox="1">
            <a:spLocks noChangeArrowheads="1"/>
          </p:cNvSpPr>
          <p:nvPr/>
        </p:nvSpPr>
        <p:spPr bwMode="auto">
          <a:xfrm>
            <a:off x="3203575" y="3429000"/>
            <a:ext cx="54006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Запишем формулы для нахождения катетов прямоугольного треугольника: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5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5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5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5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5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5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5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5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5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5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5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5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5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5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5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5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5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5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5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5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5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5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5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5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5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5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0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05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05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5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05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05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3" dur="500"/>
                                        <p:tgtEl>
                                          <p:spTgt spid="1055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6" dur="500"/>
                                        <p:tgtEl>
                                          <p:spTgt spid="1055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9" dur="500"/>
                                        <p:tgtEl>
                                          <p:spTgt spid="1055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4" dur="500"/>
                                        <p:tgtEl>
                                          <p:spTgt spid="1055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7" dur="500"/>
                                        <p:tgtEl>
                                          <p:spTgt spid="1055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0" dur="500"/>
                                        <p:tgtEl>
                                          <p:spTgt spid="1055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3" dur="500"/>
                                        <p:tgtEl>
                                          <p:spTgt spid="1055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2" dur="500"/>
                                        <p:tgtEl>
                                          <p:spTgt spid="1054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5" dur="500"/>
                                        <p:tgtEl>
                                          <p:spTgt spid="1054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8" dur="500"/>
                                        <p:tgtEl>
                                          <p:spTgt spid="1055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9" presetClass="exit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0"/>
                                    </p:cond>
                                  </p:endCondLst>
                                  <p:childTnLst>
                                    <p:animEffect transition="out" filter="dissolve">
                                      <p:cBhvr>
                                        <p:cTn id="171" dur="500"/>
                                        <p:tgtEl>
                                          <p:spTgt spid="1054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4" dur="500"/>
                                        <p:tgtEl>
                                          <p:spTgt spid="1055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05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05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105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05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05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055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05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05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055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00"/>
                            </p:stCondLst>
                            <p:childTnLst>
                              <p:par>
                                <p:cTn id="20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055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055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055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4" grpId="0"/>
      <p:bldP spid="105476" grpId="0"/>
      <p:bldP spid="105477" grpId="0"/>
      <p:bldP spid="105477" grpId="1"/>
      <p:bldP spid="105478" grpId="0"/>
      <p:bldP spid="105478" grpId="1"/>
      <p:bldP spid="105479" grpId="0"/>
      <p:bldP spid="105481" grpId="0"/>
      <p:bldP spid="105482" grpId="0"/>
      <p:bldP spid="105483" grpId="0"/>
      <p:bldP spid="105484" grpId="0"/>
      <p:bldP spid="105532" grpId="0"/>
      <p:bldP spid="105532" grpId="1"/>
      <p:bldP spid="105533" grpId="0"/>
      <p:bldP spid="105533" grpId="1"/>
      <p:bldP spid="105534" grpId="0"/>
      <p:bldP spid="105534" grpId="1"/>
      <p:bldP spid="105535" grpId="0"/>
      <p:bldP spid="105535" grpId="1"/>
      <p:bldP spid="105536" grpId="0"/>
      <p:bldP spid="105536" grpId="1"/>
      <p:bldP spid="105536" grpId="2"/>
      <p:bldP spid="105537" grpId="0"/>
      <p:bldP spid="105537" grpId="1"/>
      <p:bldP spid="105538" grpId="0"/>
      <p:bldP spid="105538" grpId="1"/>
      <p:bldP spid="105548" grpId="0"/>
      <p:bldP spid="105549" grpId="0"/>
      <p:bldP spid="105551" grpId="0"/>
      <p:bldP spid="10555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1258888" y="1125538"/>
            <a:ext cx="6840537" cy="45720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 dirty="0"/>
              <a:t>Что изображено?</a:t>
            </a:r>
          </a:p>
        </p:txBody>
      </p:sp>
      <p:sp>
        <p:nvSpPr>
          <p:cNvPr id="4200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2000" name="Object 16"/>
          <p:cNvGraphicFramePr>
            <a:graphicFrameLocks noChangeAspect="1"/>
          </p:cNvGraphicFramePr>
          <p:nvPr/>
        </p:nvGraphicFramePr>
        <p:xfrm>
          <a:off x="5580063" y="3644900"/>
          <a:ext cx="2232025" cy="1525588"/>
        </p:xfrm>
        <a:graphic>
          <a:graphicData uri="http://schemas.openxmlformats.org/presentationml/2006/ole">
            <p:oleObj spid="_x0000_s79874" name="Формула" r:id="rId4" imgW="571252" imgH="393529" progId="Equation.3">
              <p:embed/>
            </p:oleObj>
          </a:graphicData>
        </a:graphic>
      </p:graphicFrame>
      <p:sp>
        <p:nvSpPr>
          <p:cNvPr id="42004" name="Rectangle 20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2006" name="Text Box 22"/>
          <p:cNvSpPr txBox="1">
            <a:spLocks noChangeArrowheads="1"/>
          </p:cNvSpPr>
          <p:nvPr/>
        </p:nvSpPr>
        <p:spPr bwMode="auto">
          <a:xfrm>
            <a:off x="971550" y="404813"/>
            <a:ext cx="7777163" cy="579437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/>
              <a:t> </a:t>
            </a:r>
            <a:r>
              <a:rPr lang="ru-RU" sz="3200" b="1"/>
              <a:t>Вопросы</a:t>
            </a:r>
            <a:endParaRPr lang="ru-RU" sz="3200"/>
          </a:p>
        </p:txBody>
      </p:sp>
      <p:sp>
        <p:nvSpPr>
          <p:cNvPr id="42007" name="Text Box 23"/>
          <p:cNvSpPr txBox="1">
            <a:spLocks noChangeArrowheads="1"/>
          </p:cNvSpPr>
          <p:nvPr/>
        </p:nvSpPr>
        <p:spPr bwMode="auto">
          <a:xfrm>
            <a:off x="1115616" y="2564904"/>
            <a:ext cx="6912768" cy="369332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b="1" dirty="0"/>
              <a:t>Чему равна сумма острых углов в прямоугольном треугольнике?</a:t>
            </a:r>
            <a:endParaRPr lang="ru-RU" dirty="0"/>
          </a:p>
        </p:txBody>
      </p:sp>
      <p:sp>
        <p:nvSpPr>
          <p:cNvPr id="42008" name="Text Box 24"/>
          <p:cNvSpPr txBox="1">
            <a:spLocks noChangeArrowheads="1"/>
          </p:cNvSpPr>
          <p:nvPr/>
        </p:nvSpPr>
        <p:spPr bwMode="auto">
          <a:xfrm>
            <a:off x="4932363" y="5516563"/>
            <a:ext cx="3657600" cy="579437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ym typeface="Symbol" pitchFamily="18" charset="2"/>
              </a:rPr>
              <a:t></a:t>
            </a:r>
            <a:r>
              <a:rPr lang="ru-RU" sz="3200" b="1"/>
              <a:t>А + </a:t>
            </a:r>
            <a:r>
              <a:rPr lang="ru-RU" sz="3200" b="1">
                <a:sym typeface="Symbol" pitchFamily="18" charset="2"/>
              </a:rPr>
              <a:t></a:t>
            </a:r>
            <a:r>
              <a:rPr lang="ru-RU" sz="3200" b="1"/>
              <a:t>В = 90°</a:t>
            </a:r>
          </a:p>
        </p:txBody>
      </p:sp>
      <p:sp>
        <p:nvSpPr>
          <p:cNvPr id="42010" name="Text Box 26"/>
          <p:cNvSpPr txBox="1">
            <a:spLocks noChangeArrowheads="1"/>
          </p:cNvSpPr>
          <p:nvPr/>
        </p:nvSpPr>
        <p:spPr bwMode="auto">
          <a:xfrm>
            <a:off x="1258888" y="2060847"/>
            <a:ext cx="6840537" cy="369332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b="1" dirty="0"/>
              <a:t>Чему равна площадь этого треугольника?</a:t>
            </a:r>
          </a:p>
        </p:txBody>
      </p:sp>
      <p:sp>
        <p:nvSpPr>
          <p:cNvPr id="42011" name="Text Box 27"/>
          <p:cNvSpPr txBox="1">
            <a:spLocks noChangeArrowheads="1"/>
          </p:cNvSpPr>
          <p:nvPr/>
        </p:nvSpPr>
        <p:spPr bwMode="auto">
          <a:xfrm>
            <a:off x="1258888" y="1562099"/>
            <a:ext cx="6840537" cy="369332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b="1" dirty="0"/>
              <a:t>Как называются стороны АС и ВС?</a:t>
            </a: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547813" y="3213100"/>
            <a:ext cx="3409950" cy="2762250"/>
            <a:chOff x="975" y="2024"/>
            <a:chExt cx="2148" cy="1740"/>
          </a:xfrm>
        </p:grpSpPr>
        <p:sp>
          <p:nvSpPr>
            <p:cNvPr id="41987" name="Text Box 3"/>
            <p:cNvSpPr txBox="1">
              <a:spLocks noChangeArrowheads="1"/>
            </p:cNvSpPr>
            <p:nvPr/>
          </p:nvSpPr>
          <p:spPr bwMode="auto">
            <a:xfrm>
              <a:off x="2834" y="3476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C</a:t>
              </a:r>
            </a:p>
          </p:txBody>
        </p:sp>
        <p:sp>
          <p:nvSpPr>
            <p:cNvPr id="41988" name="Text Box 4"/>
            <p:cNvSpPr txBox="1">
              <a:spLocks noChangeArrowheads="1"/>
            </p:cNvSpPr>
            <p:nvPr/>
          </p:nvSpPr>
          <p:spPr bwMode="auto">
            <a:xfrm>
              <a:off x="2789" y="2024"/>
              <a:ext cx="31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A</a:t>
              </a:r>
            </a:p>
          </p:txBody>
        </p:sp>
        <p:sp>
          <p:nvSpPr>
            <p:cNvPr id="41989" name="Text Box 5"/>
            <p:cNvSpPr txBox="1">
              <a:spLocks noChangeArrowheads="1"/>
            </p:cNvSpPr>
            <p:nvPr/>
          </p:nvSpPr>
          <p:spPr bwMode="auto">
            <a:xfrm>
              <a:off x="975" y="3475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B</a:t>
              </a:r>
            </a:p>
          </p:txBody>
        </p:sp>
        <p:sp>
          <p:nvSpPr>
            <p:cNvPr id="41986" name="AutoShape 2"/>
            <p:cNvSpPr>
              <a:spLocks noChangeArrowheads="1"/>
            </p:cNvSpPr>
            <p:nvPr/>
          </p:nvSpPr>
          <p:spPr bwMode="auto">
            <a:xfrm rot="16203125">
              <a:off x="1431" y="2159"/>
              <a:ext cx="1132" cy="1589"/>
            </a:xfrm>
            <a:prstGeom prst="rtTriangl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90" name="Text Box 6"/>
            <p:cNvSpPr txBox="1">
              <a:spLocks noChangeArrowheads="1"/>
            </p:cNvSpPr>
            <p:nvPr/>
          </p:nvSpPr>
          <p:spPr bwMode="auto">
            <a:xfrm>
              <a:off x="1927" y="3475"/>
              <a:ext cx="1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a</a:t>
              </a:r>
            </a:p>
          </p:txBody>
        </p:sp>
        <p:sp>
          <p:nvSpPr>
            <p:cNvPr id="41991" name="Text Box 7"/>
            <p:cNvSpPr txBox="1">
              <a:spLocks noChangeArrowheads="1"/>
            </p:cNvSpPr>
            <p:nvPr/>
          </p:nvSpPr>
          <p:spPr bwMode="auto">
            <a:xfrm>
              <a:off x="2835" y="2840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b</a:t>
              </a:r>
            </a:p>
          </p:txBody>
        </p:sp>
        <p:sp>
          <p:nvSpPr>
            <p:cNvPr id="41996" name="Rectangle 12"/>
            <p:cNvSpPr>
              <a:spLocks noChangeArrowheads="1"/>
            </p:cNvSpPr>
            <p:nvPr/>
          </p:nvSpPr>
          <p:spPr bwMode="auto">
            <a:xfrm>
              <a:off x="2735" y="3444"/>
              <a:ext cx="96" cy="96"/>
            </a:xfrm>
            <a:prstGeom prst="rect">
              <a:avLst/>
            </a:prstGeom>
            <a:solidFill>
              <a:srgbClr val="CC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12" name="Text Box 28"/>
            <p:cNvSpPr txBox="1">
              <a:spLocks noChangeArrowheads="1"/>
            </p:cNvSpPr>
            <p:nvPr/>
          </p:nvSpPr>
          <p:spPr bwMode="auto">
            <a:xfrm>
              <a:off x="1791" y="2750"/>
              <a:ext cx="18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с</a:t>
              </a:r>
            </a:p>
          </p:txBody>
        </p:sp>
      </p:grpSp>
      <p:sp>
        <p:nvSpPr>
          <p:cNvPr id="42014" name="AutoShape 3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0" y="6092825"/>
            <a:ext cx="647700" cy="431800"/>
          </a:xfrm>
          <a:prstGeom prst="actionButtonForwardNext">
            <a:avLst/>
          </a:prstGeom>
          <a:solidFill>
            <a:srgbClr val="7D460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2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2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2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2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2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4" grpId="0"/>
      <p:bldP spid="42006" grpId="0" autoUpdateAnimBg="0"/>
      <p:bldP spid="42007" grpId="0"/>
      <p:bldP spid="42008" grpId="0" autoUpdateAnimBg="0"/>
      <p:bldP spid="42010" grpId="0"/>
      <p:bldP spid="420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ext Box 2"/>
          <p:cNvSpPr txBox="1">
            <a:spLocks noChangeArrowheads="1"/>
          </p:cNvSpPr>
          <p:nvPr/>
        </p:nvSpPr>
        <p:spPr bwMode="auto">
          <a:xfrm>
            <a:off x="1403350" y="620713"/>
            <a:ext cx="2819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/>
              <a:t>с</a:t>
            </a:r>
            <a:r>
              <a:rPr lang="en-US" sz="4000" b="1">
                <a:cs typeface="Times New Roman" pitchFamily="18" charset="0"/>
              </a:rPr>
              <a:t>²</a:t>
            </a:r>
            <a:r>
              <a:rPr lang="ru-RU" sz="4000" b="1">
                <a:cs typeface="Times New Roman" pitchFamily="18" charset="0"/>
              </a:rPr>
              <a:t> </a:t>
            </a:r>
            <a:r>
              <a:rPr lang="ru-RU" sz="3200" b="1">
                <a:cs typeface="Times New Roman" pitchFamily="18" charset="0"/>
              </a:rPr>
              <a:t>=</a:t>
            </a:r>
            <a:r>
              <a:rPr lang="ru-RU"/>
              <a:t> </a:t>
            </a:r>
            <a:r>
              <a:rPr lang="ru-RU" sz="4000" b="1"/>
              <a:t>а</a:t>
            </a:r>
            <a:r>
              <a:rPr lang="ru-RU" sz="4000" b="1" baseline="30000"/>
              <a:t>2</a:t>
            </a:r>
            <a:r>
              <a:rPr lang="ru-RU" sz="4000" b="1"/>
              <a:t> + </a:t>
            </a:r>
            <a:r>
              <a:rPr lang="en-US" sz="4000" b="1"/>
              <a:t>b</a:t>
            </a:r>
            <a:r>
              <a:rPr lang="ru-RU" sz="4000" b="1" baseline="30000"/>
              <a:t>2</a:t>
            </a:r>
          </a:p>
        </p:txBody>
      </p:sp>
      <p:sp>
        <p:nvSpPr>
          <p:cNvPr id="106521" name="Rectangle 2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6532" name="Text Box 36"/>
          <p:cNvSpPr txBox="1">
            <a:spLocks noChangeArrowheads="1"/>
          </p:cNvSpPr>
          <p:nvPr/>
        </p:nvSpPr>
        <p:spPr bwMode="auto">
          <a:xfrm>
            <a:off x="4787900" y="476250"/>
            <a:ext cx="20891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/>
              <a:t>Задача №4</a:t>
            </a:r>
            <a:endParaRPr lang="ru-RU" sz="4000" b="1" dirty="0"/>
          </a:p>
        </p:txBody>
      </p:sp>
      <p:sp>
        <p:nvSpPr>
          <p:cNvPr id="106539" name="Rectangle 43"/>
          <p:cNvSpPr>
            <a:spLocks noChangeArrowheads="1"/>
          </p:cNvSpPr>
          <p:nvPr/>
        </p:nvSpPr>
        <p:spPr bwMode="auto">
          <a:xfrm>
            <a:off x="1692275" y="2349500"/>
            <a:ext cx="3311525" cy="1655763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6540" name="Text Box 44"/>
          <p:cNvSpPr txBox="1">
            <a:spLocks noChangeArrowheads="1"/>
          </p:cNvSpPr>
          <p:nvPr/>
        </p:nvSpPr>
        <p:spPr bwMode="auto">
          <a:xfrm>
            <a:off x="1331913" y="3933825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</a:t>
            </a:r>
            <a:endParaRPr lang="ru-RU"/>
          </a:p>
        </p:txBody>
      </p:sp>
      <p:sp>
        <p:nvSpPr>
          <p:cNvPr id="106541" name="Text Box 45"/>
          <p:cNvSpPr txBox="1">
            <a:spLocks noChangeArrowheads="1"/>
          </p:cNvSpPr>
          <p:nvPr/>
        </p:nvSpPr>
        <p:spPr bwMode="auto">
          <a:xfrm>
            <a:off x="5003800" y="1989138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</a:t>
            </a:r>
            <a:endParaRPr lang="ru-RU"/>
          </a:p>
        </p:txBody>
      </p:sp>
      <p:sp>
        <p:nvSpPr>
          <p:cNvPr id="106542" name="Text Box 46"/>
          <p:cNvSpPr txBox="1">
            <a:spLocks noChangeArrowheads="1"/>
          </p:cNvSpPr>
          <p:nvPr/>
        </p:nvSpPr>
        <p:spPr bwMode="auto">
          <a:xfrm>
            <a:off x="1331913" y="1989138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  <a:endParaRPr lang="ru-RU"/>
          </a:p>
        </p:txBody>
      </p:sp>
      <p:sp>
        <p:nvSpPr>
          <p:cNvPr id="106543" name="Text Box 47"/>
          <p:cNvSpPr txBox="1">
            <a:spLocks noChangeArrowheads="1"/>
          </p:cNvSpPr>
          <p:nvPr/>
        </p:nvSpPr>
        <p:spPr bwMode="auto">
          <a:xfrm>
            <a:off x="5076825" y="3933825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</a:t>
            </a:r>
            <a:endParaRPr lang="ru-RU"/>
          </a:p>
        </p:txBody>
      </p:sp>
      <p:sp>
        <p:nvSpPr>
          <p:cNvPr id="106544" name="Line 48"/>
          <p:cNvSpPr>
            <a:spLocks noChangeShapeType="1"/>
          </p:cNvSpPr>
          <p:nvPr/>
        </p:nvSpPr>
        <p:spPr bwMode="auto">
          <a:xfrm>
            <a:off x="1692275" y="2349500"/>
            <a:ext cx="0" cy="1655763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6545" name="Line 49"/>
          <p:cNvSpPr>
            <a:spLocks noChangeShapeType="1"/>
          </p:cNvSpPr>
          <p:nvPr/>
        </p:nvSpPr>
        <p:spPr bwMode="auto">
          <a:xfrm flipV="1">
            <a:off x="1692275" y="2349500"/>
            <a:ext cx="3311525" cy="16557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6546" name="Line 50"/>
          <p:cNvSpPr>
            <a:spLocks noChangeShapeType="1"/>
          </p:cNvSpPr>
          <p:nvPr/>
        </p:nvSpPr>
        <p:spPr bwMode="auto">
          <a:xfrm>
            <a:off x="1692275" y="4005263"/>
            <a:ext cx="33115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6547" name="Text Box 51"/>
          <p:cNvSpPr txBox="1">
            <a:spLocks noChangeArrowheads="1"/>
          </p:cNvSpPr>
          <p:nvPr/>
        </p:nvSpPr>
        <p:spPr bwMode="auto">
          <a:xfrm>
            <a:off x="1187450" y="2781300"/>
            <a:ext cx="504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5</a:t>
            </a:r>
            <a:endParaRPr lang="ru-RU" b="1"/>
          </a:p>
        </p:txBody>
      </p:sp>
      <p:sp>
        <p:nvSpPr>
          <p:cNvPr id="106548" name="Text Box 52"/>
          <p:cNvSpPr txBox="1">
            <a:spLocks noChangeArrowheads="1"/>
          </p:cNvSpPr>
          <p:nvPr/>
        </p:nvSpPr>
        <p:spPr bwMode="auto">
          <a:xfrm>
            <a:off x="2700338" y="2924175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13</a:t>
            </a:r>
            <a:endParaRPr lang="ru-RU" b="1"/>
          </a:p>
        </p:txBody>
      </p:sp>
      <p:sp>
        <p:nvSpPr>
          <p:cNvPr id="106549" name="Line 53"/>
          <p:cNvSpPr>
            <a:spLocks noChangeShapeType="1"/>
          </p:cNvSpPr>
          <p:nvPr/>
        </p:nvSpPr>
        <p:spPr bwMode="auto">
          <a:xfrm>
            <a:off x="5003800" y="2349500"/>
            <a:ext cx="0" cy="1655763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6550" name="Text Box 54"/>
          <p:cNvSpPr txBox="1">
            <a:spLocks noChangeArrowheads="1"/>
          </p:cNvSpPr>
          <p:nvPr/>
        </p:nvSpPr>
        <p:spPr bwMode="auto">
          <a:xfrm>
            <a:off x="5580063" y="2060575"/>
            <a:ext cx="33131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/>
              <a:t>AD</a:t>
            </a:r>
            <a:r>
              <a:rPr lang="en-US" sz="3600">
                <a:cs typeface="Times New Roman" pitchFamily="18" charset="0"/>
              </a:rPr>
              <a:t>²=AC²-CD²</a:t>
            </a:r>
          </a:p>
        </p:txBody>
      </p:sp>
      <p:sp>
        <p:nvSpPr>
          <p:cNvPr id="106551" name="Text Box 55"/>
          <p:cNvSpPr txBox="1">
            <a:spLocks noChangeArrowheads="1"/>
          </p:cNvSpPr>
          <p:nvPr/>
        </p:nvSpPr>
        <p:spPr bwMode="auto">
          <a:xfrm>
            <a:off x="5651500" y="2852738"/>
            <a:ext cx="33131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/>
              <a:t>AD</a:t>
            </a:r>
            <a:r>
              <a:rPr lang="en-US" sz="3600">
                <a:cs typeface="Times New Roman" pitchFamily="18" charset="0"/>
              </a:rPr>
              <a:t>=12</a:t>
            </a:r>
          </a:p>
        </p:txBody>
      </p:sp>
      <p:sp>
        <p:nvSpPr>
          <p:cNvPr id="106552" name="Line 56"/>
          <p:cNvSpPr>
            <a:spLocks noChangeShapeType="1"/>
          </p:cNvSpPr>
          <p:nvPr/>
        </p:nvSpPr>
        <p:spPr bwMode="auto">
          <a:xfrm>
            <a:off x="1692275" y="2349500"/>
            <a:ext cx="33115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6553" name="AutoShape 5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0" y="6165850"/>
            <a:ext cx="684213" cy="358775"/>
          </a:xfrm>
          <a:prstGeom prst="actionButtonForwardNext">
            <a:avLst/>
          </a:prstGeom>
          <a:solidFill>
            <a:srgbClr val="7D460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6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6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6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6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6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0" fill="hold"/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D460F"/>
                                      </p:to>
                                    </p:animClr>
                                    <p:animClr clrSpc="rgb" dir="cw">
                                      <p:cBhvr>
                                        <p:cTn id="23" dur="100" fill="hold"/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D460F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100" fill="hold"/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D460F"/>
                                      </p:to>
                                    </p:animClr>
                                    <p:animClr clrSpc="rgb" dir="cw">
                                      <p:cBhvr>
                                        <p:cTn id="33" dur="100" fill="hold"/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D460F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100" fill="hold"/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D460F"/>
                                      </p:to>
                                    </p:animClr>
                                    <p:animClr clrSpc="rgb" dir="cw">
                                      <p:cBhvr>
                                        <p:cTn id="44" dur="100" fill="hold"/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D460F"/>
                                      </p:to>
                                    </p:animClr>
                                    <p:set>
                                      <p:cBhvr>
                                        <p:cTn id="45" dur="100" fill="hold"/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100" fill="hold"/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100" fill="hold"/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D460F"/>
                                      </p:to>
                                    </p:animClr>
                                    <p:animClr clrSpc="rgb" dir="cw">
                                      <p:cBhvr>
                                        <p:cTn id="54" dur="100" fill="hold"/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D460F"/>
                                      </p:to>
                                    </p:animClr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2000" fill="hold"/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2000" fill="hold"/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106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1000" fill="hold"/>
                                        <p:tgtEl>
                                          <p:spTgt spid="10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65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65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6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65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65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6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8" grpId="0"/>
      <p:bldP spid="106539" grpId="0" animBg="1"/>
      <p:bldP spid="106544" grpId="0" animBg="1"/>
      <p:bldP spid="106544" grpId="1" animBg="1"/>
      <p:bldP spid="106544" grpId="2" animBg="1"/>
      <p:bldP spid="106544" grpId="3" animBg="1"/>
      <p:bldP spid="106549" grpId="0" animBg="1"/>
      <p:bldP spid="106549" grpId="1" animBg="1"/>
      <p:bldP spid="106549" grpId="2" animBg="1"/>
      <p:bldP spid="106549" grpId="3" animBg="1"/>
      <p:bldP spid="106550" grpId="0"/>
      <p:bldP spid="10655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№5</a:t>
            </a:r>
            <a:endParaRPr lang="ru-RU" dirty="0"/>
          </a:p>
        </p:txBody>
      </p:sp>
      <p:sp>
        <p:nvSpPr>
          <p:cNvPr id="107533" name="Text Box 13"/>
          <p:cNvSpPr txBox="1">
            <a:spLocks noGrp="1" noChangeArrowheads="1"/>
          </p:cNvSpPr>
          <p:nvPr>
            <p:ph type="body" sz="half" idx="1"/>
          </p:nvPr>
        </p:nvSpPr>
        <p:spPr>
          <a:xfrm>
            <a:off x="4500563" y="1773238"/>
            <a:ext cx="3733800" cy="4535487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lang="ru-RU" sz="2000" dirty="0"/>
              <a:t>Дано: </a:t>
            </a:r>
            <a:r>
              <a:rPr lang="ru-RU" sz="2000" dirty="0">
                <a:cs typeface="Times New Roman" pitchFamily="18" charset="0"/>
              </a:rPr>
              <a:t>∆АВС, АВ=ВС=17 см, АС=16 см, </a:t>
            </a:r>
            <a:r>
              <a:rPr lang="en-US" sz="2000" dirty="0">
                <a:cs typeface="Times New Roman" pitchFamily="18" charset="0"/>
              </a:rPr>
              <a:t>BD</a:t>
            </a:r>
            <a:r>
              <a:rPr lang="en-US" sz="2000" dirty="0">
                <a:cs typeface="Times New Roman" pitchFamily="18" charset="0"/>
                <a:sym typeface="Symbol" pitchFamily="18" charset="2"/>
              </a:rPr>
              <a:t>AC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ru-RU" sz="2000" dirty="0">
                <a:cs typeface="Times New Roman" pitchFamily="18" charset="0"/>
                <a:sym typeface="Symbol" pitchFamily="18" charset="2"/>
              </a:rPr>
              <a:t>Найти: </a:t>
            </a:r>
            <a:r>
              <a:rPr lang="en-US" sz="2000" dirty="0">
                <a:cs typeface="Times New Roman" pitchFamily="18" charset="0"/>
                <a:sym typeface="Symbol" pitchFamily="18" charset="2"/>
              </a:rPr>
              <a:t>BD.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ru-RU" sz="2000" dirty="0">
                <a:cs typeface="Times New Roman" pitchFamily="18" charset="0"/>
                <a:sym typeface="Symbol" pitchFamily="18" charset="2"/>
              </a:rPr>
              <a:t>Решение.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ru-RU" sz="2000" dirty="0">
                <a:cs typeface="Times New Roman" pitchFamily="18" charset="0"/>
                <a:sym typeface="Symbol" pitchFamily="18" charset="2"/>
              </a:rPr>
              <a:t>1. </a:t>
            </a:r>
            <a:r>
              <a:rPr lang="en-US" sz="2000" dirty="0">
                <a:cs typeface="Times New Roman" pitchFamily="18" charset="0"/>
                <a:sym typeface="Symbol" pitchFamily="18" charset="2"/>
              </a:rPr>
              <a:t>AD=DC=AC</a:t>
            </a:r>
            <a:r>
              <a:rPr lang="ru-RU" sz="2000" dirty="0">
                <a:cs typeface="Times New Roman" pitchFamily="18" charset="0"/>
                <a:sym typeface="Symbol" pitchFamily="18" charset="2"/>
              </a:rPr>
              <a:t>:</a:t>
            </a:r>
            <a:r>
              <a:rPr lang="en-US" sz="2000" dirty="0">
                <a:cs typeface="Times New Roman" pitchFamily="18" charset="0"/>
                <a:sym typeface="Symbol" pitchFamily="18" charset="2"/>
              </a:rPr>
              <a:t>2=8 c</a:t>
            </a:r>
            <a:r>
              <a:rPr lang="ru-RU" sz="2000" dirty="0">
                <a:cs typeface="Times New Roman" pitchFamily="18" charset="0"/>
                <a:sym typeface="Symbol" pitchFamily="18" charset="2"/>
              </a:rPr>
              <a:t>м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ru-RU" sz="2000" dirty="0">
                <a:cs typeface="Times New Roman" pitchFamily="18" charset="0"/>
                <a:sym typeface="Symbol" pitchFamily="18" charset="2"/>
              </a:rPr>
              <a:t>2. Рассмотрим </a:t>
            </a:r>
            <a:r>
              <a:rPr lang="en-US" sz="2000" dirty="0">
                <a:cs typeface="Times New Roman" pitchFamily="18" charset="0"/>
                <a:sym typeface="Symbol" pitchFamily="18" charset="2"/>
              </a:rPr>
              <a:t>∆ADB</a:t>
            </a:r>
            <a:r>
              <a:rPr lang="ru-RU" sz="2000" dirty="0">
                <a:cs typeface="Times New Roman" pitchFamily="18" charset="0"/>
                <a:sym typeface="Symbol" pitchFamily="18" charset="2"/>
              </a:rPr>
              <a:t>.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sz="2000" dirty="0">
                <a:cs typeface="Times New Roman" pitchFamily="18" charset="0"/>
                <a:sym typeface="Symbol" pitchFamily="18" charset="2"/>
              </a:rPr>
              <a:t>BD²=AB²-AD²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sz="2000" dirty="0">
                <a:cs typeface="Times New Roman" pitchFamily="18" charset="0"/>
                <a:sym typeface="Symbol" pitchFamily="18" charset="2"/>
              </a:rPr>
              <a:t>BD=√289-64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sz="2000" dirty="0">
                <a:cs typeface="Times New Roman" pitchFamily="18" charset="0"/>
                <a:sym typeface="Symbol" pitchFamily="18" charset="2"/>
              </a:rPr>
              <a:t>BD=15</a:t>
            </a:r>
            <a:r>
              <a:rPr lang="ru-RU" sz="2000" dirty="0">
                <a:cs typeface="Times New Roman" pitchFamily="18" charset="0"/>
                <a:sym typeface="Symbol" pitchFamily="18" charset="2"/>
              </a:rPr>
              <a:t> (см)</a:t>
            </a:r>
            <a:endParaRPr lang="en-US" sz="2000" dirty="0">
              <a:cs typeface="Times New Roman" pitchFamily="18" charset="0"/>
              <a:sym typeface="Symbol" pitchFamily="18" charset="2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ru-RU" sz="2000" dirty="0">
                <a:cs typeface="Times New Roman" pitchFamily="18" charset="0"/>
                <a:sym typeface="Symbol" pitchFamily="18" charset="2"/>
              </a:rPr>
              <a:t>Ответ: 15 см</a:t>
            </a:r>
            <a:endParaRPr lang="en-US" sz="2000" dirty="0"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7525" name="Line 5"/>
          <p:cNvSpPr>
            <a:spLocks noChangeShapeType="1"/>
          </p:cNvSpPr>
          <p:nvPr/>
        </p:nvSpPr>
        <p:spPr bwMode="auto">
          <a:xfrm flipH="1">
            <a:off x="1331913" y="2492375"/>
            <a:ext cx="1152525" cy="2665413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7526" name="Line 6"/>
          <p:cNvSpPr>
            <a:spLocks noChangeShapeType="1"/>
          </p:cNvSpPr>
          <p:nvPr/>
        </p:nvSpPr>
        <p:spPr bwMode="auto">
          <a:xfrm>
            <a:off x="2484438" y="2492375"/>
            <a:ext cx="1150937" cy="2665413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7527" name="Line 7"/>
          <p:cNvSpPr>
            <a:spLocks noChangeShapeType="1"/>
          </p:cNvSpPr>
          <p:nvPr/>
        </p:nvSpPr>
        <p:spPr bwMode="auto">
          <a:xfrm>
            <a:off x="2484438" y="2492375"/>
            <a:ext cx="0" cy="26654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7528" name="Line 8"/>
          <p:cNvSpPr>
            <a:spLocks noChangeShapeType="1"/>
          </p:cNvSpPr>
          <p:nvPr/>
        </p:nvSpPr>
        <p:spPr bwMode="auto">
          <a:xfrm>
            <a:off x="1331913" y="5157788"/>
            <a:ext cx="23034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7524" name="AutoShape 4"/>
          <p:cNvSpPr>
            <a:spLocks noChangeArrowheads="1"/>
          </p:cNvSpPr>
          <p:nvPr/>
        </p:nvSpPr>
        <p:spPr bwMode="auto">
          <a:xfrm>
            <a:off x="1331913" y="2492375"/>
            <a:ext cx="2305050" cy="266382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7529" name="Text Box 9"/>
          <p:cNvSpPr txBox="1">
            <a:spLocks noChangeArrowheads="1"/>
          </p:cNvSpPr>
          <p:nvPr/>
        </p:nvSpPr>
        <p:spPr bwMode="auto">
          <a:xfrm>
            <a:off x="1116013" y="5084763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А</a:t>
            </a:r>
          </a:p>
        </p:txBody>
      </p:sp>
      <p:sp>
        <p:nvSpPr>
          <p:cNvPr id="107531" name="Text Box 11"/>
          <p:cNvSpPr txBox="1">
            <a:spLocks noChangeArrowheads="1"/>
          </p:cNvSpPr>
          <p:nvPr/>
        </p:nvSpPr>
        <p:spPr bwMode="auto">
          <a:xfrm>
            <a:off x="3635375" y="5084763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С</a:t>
            </a:r>
          </a:p>
        </p:txBody>
      </p:sp>
      <p:sp>
        <p:nvSpPr>
          <p:cNvPr id="107532" name="Text Box 12"/>
          <p:cNvSpPr txBox="1">
            <a:spLocks noChangeArrowheads="1"/>
          </p:cNvSpPr>
          <p:nvPr/>
        </p:nvSpPr>
        <p:spPr bwMode="auto">
          <a:xfrm>
            <a:off x="2268538" y="1989138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  <a:endParaRPr lang="ru-RU"/>
          </a:p>
        </p:txBody>
      </p:sp>
      <p:sp>
        <p:nvSpPr>
          <p:cNvPr id="107534" name="Text Box 14"/>
          <p:cNvSpPr txBox="1">
            <a:spLocks noChangeArrowheads="1"/>
          </p:cNvSpPr>
          <p:nvPr/>
        </p:nvSpPr>
        <p:spPr bwMode="auto">
          <a:xfrm>
            <a:off x="2268538" y="5084763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</a:t>
            </a:r>
            <a:endParaRPr lang="ru-RU"/>
          </a:p>
        </p:txBody>
      </p:sp>
      <p:sp>
        <p:nvSpPr>
          <p:cNvPr id="107535" name="Line 15"/>
          <p:cNvSpPr>
            <a:spLocks noChangeShapeType="1"/>
          </p:cNvSpPr>
          <p:nvPr/>
        </p:nvSpPr>
        <p:spPr bwMode="auto">
          <a:xfrm>
            <a:off x="5219700" y="4868863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7539" name="Line 19"/>
          <p:cNvSpPr>
            <a:spLocks noChangeShapeType="1"/>
          </p:cNvSpPr>
          <p:nvPr/>
        </p:nvSpPr>
        <p:spPr bwMode="auto">
          <a:xfrm>
            <a:off x="2484438" y="2492375"/>
            <a:ext cx="0" cy="2665413"/>
          </a:xfrm>
          <a:prstGeom prst="line">
            <a:avLst/>
          </a:prstGeom>
          <a:noFill/>
          <a:ln w="38100">
            <a:solidFill>
              <a:srgbClr val="6600CC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07540" name="AutoShape 2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0" y="6165850"/>
            <a:ext cx="684213" cy="358775"/>
          </a:xfrm>
          <a:prstGeom prst="actionButtonForwardNext">
            <a:avLst/>
          </a:prstGeom>
          <a:solidFill>
            <a:srgbClr val="7D460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3"/>
          </p:nvPr>
        </p:nvSpPr>
        <p:spPr>
          <a:xfrm>
            <a:off x="928662" y="1857364"/>
            <a:ext cx="7758138" cy="436722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7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7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7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7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7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7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7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7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7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75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075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075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075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/>
      <p:bldP spid="107533" grpId="0" build="p"/>
      <p:bldP spid="107525" grpId="0" animBg="1"/>
      <p:bldP spid="107525" grpId="1" animBg="1"/>
      <p:bldP spid="107525" grpId="2" animBg="1"/>
      <p:bldP spid="107526" grpId="0" animBg="1"/>
      <p:bldP spid="107526" grpId="1" animBg="1"/>
      <p:bldP spid="107526" grpId="2" animBg="1"/>
      <p:bldP spid="107524" grpId="0" animBg="1"/>
      <p:bldP spid="107529" grpId="0"/>
      <p:bldP spid="107531" grpId="0"/>
      <p:bldP spid="107532" grpId="0"/>
      <p:bldP spid="107534" grpId="0"/>
      <p:bldP spid="10753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Провести самооценку собственной учебной деятельности по таблице</a:t>
            </a:r>
            <a:endParaRPr lang="ru-RU" sz="2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2"/>
          </p:nvPr>
        </p:nvGraphicFramePr>
        <p:xfrm>
          <a:off x="899592" y="2060848"/>
          <a:ext cx="7704856" cy="3050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1872208"/>
                <a:gridCol w="1872208"/>
                <a:gridCol w="1872208"/>
              </a:tblGrid>
              <a:tr h="10675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Активность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высокая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средняя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низкая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8698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тему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Усвоил хорошо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Усвоил частично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Усвоил слабо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134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Объяснить товарищу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Могу сам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Могу, но с подсказками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затрудняюсь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Домашнее задание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П.63, задачи №3-4 </a:t>
            </a:r>
            <a:r>
              <a:rPr lang="ru-RU" dirty="0" err="1" smtClean="0"/>
              <a:t>стр</a:t>
            </a:r>
            <a:r>
              <a:rPr lang="ru-RU" dirty="0" smtClean="0"/>
              <a:t> 101</a:t>
            </a:r>
          </a:p>
          <a:p>
            <a:pPr>
              <a:buNone/>
            </a:pPr>
            <a:r>
              <a:rPr lang="ru-RU" dirty="0" smtClean="0"/>
              <a:t>	</a:t>
            </a:r>
          </a:p>
          <a:p>
            <a:r>
              <a:rPr lang="ru-RU" dirty="0" smtClean="0"/>
              <a:t>Подготовить сообщение  «Египетский треугольник».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800" b="1" smtClean="0">
                <a:solidFill>
                  <a:srgbClr val="FFFF00"/>
                </a:solidFill>
              </a:rPr>
              <a:t>СПАСИБО ЗА УРОК!!!</a:t>
            </a:r>
          </a:p>
        </p:txBody>
      </p:sp>
      <p:pic>
        <p:nvPicPr>
          <p:cNvPr id="23555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424" t="316" r="-162" b="8774"/>
          <a:stretch>
            <a:fillRect/>
          </a:stretch>
        </p:blipFill>
        <p:spPr>
          <a:xfrm>
            <a:off x="1071563" y="1557338"/>
            <a:ext cx="6956425" cy="4803775"/>
          </a:xfrm>
          <a:ln>
            <a:solidFill>
              <a:schemeClr val="accent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476375" y="1773238"/>
            <a:ext cx="6477000" cy="2971800"/>
            <a:chOff x="192" y="240"/>
            <a:chExt cx="4080" cy="1872"/>
          </a:xfrm>
        </p:grpSpPr>
        <p:sp>
          <p:nvSpPr>
            <p:cNvPr id="35843" name="AutoShape 3"/>
            <p:cNvSpPr>
              <a:spLocks noChangeArrowheads="1"/>
            </p:cNvSpPr>
            <p:nvPr/>
          </p:nvSpPr>
          <p:spPr bwMode="auto">
            <a:xfrm>
              <a:off x="480" y="480"/>
              <a:ext cx="1008" cy="1440"/>
            </a:xfrm>
            <a:prstGeom prst="rtTriangl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44" name="Text Box 4"/>
            <p:cNvSpPr txBox="1">
              <a:spLocks noChangeArrowheads="1"/>
            </p:cNvSpPr>
            <p:nvPr/>
          </p:nvSpPr>
          <p:spPr bwMode="auto">
            <a:xfrm>
              <a:off x="240" y="240"/>
              <a:ext cx="2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B</a:t>
              </a:r>
            </a:p>
          </p:txBody>
        </p:sp>
        <p:sp>
          <p:nvSpPr>
            <p:cNvPr id="35845" name="Text Box 5"/>
            <p:cNvSpPr txBox="1">
              <a:spLocks noChangeArrowheads="1"/>
            </p:cNvSpPr>
            <p:nvPr/>
          </p:nvSpPr>
          <p:spPr bwMode="auto">
            <a:xfrm>
              <a:off x="192" y="1776"/>
              <a:ext cx="2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C</a:t>
              </a:r>
            </a:p>
          </p:txBody>
        </p:sp>
        <p:sp>
          <p:nvSpPr>
            <p:cNvPr id="35846" name="Text Box 6"/>
            <p:cNvSpPr txBox="1">
              <a:spLocks noChangeArrowheads="1"/>
            </p:cNvSpPr>
            <p:nvPr/>
          </p:nvSpPr>
          <p:spPr bwMode="auto">
            <a:xfrm>
              <a:off x="1488" y="1776"/>
              <a:ext cx="2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A</a:t>
              </a:r>
            </a:p>
          </p:txBody>
        </p:sp>
        <p:sp>
          <p:nvSpPr>
            <p:cNvPr id="35847" name="Line 7"/>
            <p:cNvSpPr>
              <a:spLocks noChangeShapeType="1"/>
            </p:cNvSpPr>
            <p:nvPr/>
          </p:nvSpPr>
          <p:spPr bwMode="auto">
            <a:xfrm>
              <a:off x="816" y="1872"/>
              <a:ext cx="0" cy="96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48" name="Line 8"/>
            <p:cNvSpPr>
              <a:spLocks noChangeShapeType="1"/>
            </p:cNvSpPr>
            <p:nvPr/>
          </p:nvSpPr>
          <p:spPr bwMode="auto">
            <a:xfrm>
              <a:off x="432" y="1104"/>
              <a:ext cx="144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49" name="Line 9"/>
            <p:cNvSpPr>
              <a:spLocks noChangeShapeType="1"/>
            </p:cNvSpPr>
            <p:nvPr/>
          </p:nvSpPr>
          <p:spPr bwMode="auto">
            <a:xfrm>
              <a:off x="432" y="1152"/>
              <a:ext cx="144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50" name="AutoShape 10"/>
            <p:cNvSpPr>
              <a:spLocks noChangeArrowheads="1"/>
            </p:cNvSpPr>
            <p:nvPr/>
          </p:nvSpPr>
          <p:spPr bwMode="auto">
            <a:xfrm rot="-5396875">
              <a:off x="2544" y="624"/>
              <a:ext cx="1008" cy="1440"/>
            </a:xfrm>
            <a:prstGeom prst="rtTriangle">
              <a:avLst/>
            </a:prstGeom>
            <a:solidFill>
              <a:srgbClr val="99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51" name="Text Box 11"/>
            <p:cNvSpPr txBox="1">
              <a:spLocks noChangeArrowheads="1"/>
            </p:cNvSpPr>
            <p:nvPr/>
          </p:nvSpPr>
          <p:spPr bwMode="auto">
            <a:xfrm>
              <a:off x="3792" y="1728"/>
              <a:ext cx="4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C</a:t>
              </a:r>
              <a:r>
                <a:rPr lang="ru-RU" baseline="-25000"/>
                <a:t>1</a:t>
              </a:r>
              <a:endParaRPr lang="ru-RU"/>
            </a:p>
          </p:txBody>
        </p:sp>
        <p:sp>
          <p:nvSpPr>
            <p:cNvPr id="35852" name="Text Box 12"/>
            <p:cNvSpPr txBox="1">
              <a:spLocks noChangeArrowheads="1"/>
            </p:cNvSpPr>
            <p:nvPr/>
          </p:nvSpPr>
          <p:spPr bwMode="auto">
            <a:xfrm>
              <a:off x="3792" y="624"/>
              <a:ext cx="4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A</a:t>
              </a:r>
              <a:r>
                <a:rPr lang="ru-RU" baseline="-25000"/>
                <a:t>1</a:t>
              </a:r>
              <a:endParaRPr lang="ru-RU"/>
            </a:p>
          </p:txBody>
        </p:sp>
        <p:sp>
          <p:nvSpPr>
            <p:cNvPr id="35853" name="Text Box 13"/>
            <p:cNvSpPr txBox="1">
              <a:spLocks noChangeArrowheads="1"/>
            </p:cNvSpPr>
            <p:nvPr/>
          </p:nvSpPr>
          <p:spPr bwMode="auto">
            <a:xfrm>
              <a:off x="2064" y="1824"/>
              <a:ext cx="4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B</a:t>
              </a:r>
              <a:r>
                <a:rPr lang="ru-RU" baseline="-25000"/>
                <a:t>1</a:t>
              </a:r>
              <a:endParaRPr lang="ru-RU"/>
            </a:p>
          </p:txBody>
        </p:sp>
        <p:sp>
          <p:nvSpPr>
            <p:cNvPr id="35854" name="Line 14"/>
            <p:cNvSpPr>
              <a:spLocks noChangeShapeType="1"/>
            </p:cNvSpPr>
            <p:nvPr/>
          </p:nvSpPr>
          <p:spPr bwMode="auto">
            <a:xfrm>
              <a:off x="3696" y="1488"/>
              <a:ext cx="192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55" name="Line 15"/>
            <p:cNvSpPr>
              <a:spLocks noChangeShapeType="1"/>
            </p:cNvSpPr>
            <p:nvPr/>
          </p:nvSpPr>
          <p:spPr bwMode="auto">
            <a:xfrm rot="5014276" flipH="1">
              <a:off x="3048" y="1848"/>
              <a:ext cx="167" cy="2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56" name="Line 16"/>
            <p:cNvSpPr>
              <a:spLocks noChangeShapeType="1"/>
            </p:cNvSpPr>
            <p:nvPr/>
          </p:nvSpPr>
          <p:spPr bwMode="auto">
            <a:xfrm rot="5014276" flipH="1">
              <a:off x="3144" y="1848"/>
              <a:ext cx="167" cy="2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57" name="Line 17"/>
            <p:cNvSpPr>
              <a:spLocks noChangeShapeType="1"/>
            </p:cNvSpPr>
            <p:nvPr/>
          </p:nvSpPr>
          <p:spPr bwMode="auto">
            <a:xfrm>
              <a:off x="480" y="1776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58" name="Line 18"/>
            <p:cNvSpPr>
              <a:spLocks noChangeShapeType="1"/>
            </p:cNvSpPr>
            <p:nvPr/>
          </p:nvSpPr>
          <p:spPr bwMode="auto">
            <a:xfrm>
              <a:off x="624" y="1776"/>
              <a:ext cx="0" cy="14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59" name="Line 19"/>
            <p:cNvSpPr>
              <a:spLocks noChangeShapeType="1"/>
            </p:cNvSpPr>
            <p:nvPr/>
          </p:nvSpPr>
          <p:spPr bwMode="auto">
            <a:xfrm>
              <a:off x="3648" y="1728"/>
              <a:ext cx="0" cy="14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860" name="Line 20"/>
            <p:cNvSpPr>
              <a:spLocks noChangeShapeType="1"/>
            </p:cNvSpPr>
            <p:nvPr/>
          </p:nvSpPr>
          <p:spPr bwMode="auto">
            <a:xfrm>
              <a:off x="3648" y="1728"/>
              <a:ext cx="144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5863" name="Text Box 23"/>
          <p:cNvSpPr txBox="1">
            <a:spLocks noChangeArrowheads="1"/>
          </p:cNvSpPr>
          <p:nvPr/>
        </p:nvSpPr>
        <p:spPr bwMode="auto">
          <a:xfrm>
            <a:off x="1476375" y="908050"/>
            <a:ext cx="6553200" cy="519113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/>
              <a:t>Докажите, что треугольники равны.</a:t>
            </a:r>
          </a:p>
        </p:txBody>
      </p:sp>
      <p:sp>
        <p:nvSpPr>
          <p:cNvPr id="35864" name="Text Box 24"/>
          <p:cNvSpPr txBox="1">
            <a:spLocks noChangeArrowheads="1"/>
          </p:cNvSpPr>
          <p:nvPr/>
        </p:nvSpPr>
        <p:spPr bwMode="auto">
          <a:xfrm>
            <a:off x="6934200" y="1371600"/>
            <a:ext cx="1295400" cy="3365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600"/>
          </a:p>
        </p:txBody>
      </p:sp>
      <p:graphicFrame>
        <p:nvGraphicFramePr>
          <p:cNvPr id="35865" name="Object 25"/>
          <p:cNvGraphicFramePr>
            <a:graphicFrameLocks noChangeAspect="1"/>
          </p:cNvGraphicFramePr>
          <p:nvPr/>
        </p:nvGraphicFramePr>
        <p:xfrm>
          <a:off x="4514850" y="3321050"/>
          <a:ext cx="112713" cy="214313"/>
        </p:xfrm>
        <a:graphic>
          <a:graphicData uri="http://schemas.openxmlformats.org/presentationml/2006/ole">
            <p:oleObj spid="_x0000_s39938" name="Equation" r:id="rId4" imgW="114120" imgH="215640" progId="Equation.3">
              <p:embed/>
            </p:oleObj>
          </a:graphicData>
        </a:graphic>
      </p:graphicFrame>
      <p:sp>
        <p:nvSpPr>
          <p:cNvPr id="35869" name="AutoShape 2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0" y="6092825"/>
            <a:ext cx="647700" cy="431800"/>
          </a:xfrm>
          <a:prstGeom prst="actionButtonForwardNext">
            <a:avLst/>
          </a:prstGeom>
          <a:solidFill>
            <a:srgbClr val="7D460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7"/>
          <p:cNvSpPr>
            <a:spLocks noChangeArrowheads="1"/>
          </p:cNvSpPr>
          <p:nvPr/>
        </p:nvSpPr>
        <p:spPr bwMode="auto">
          <a:xfrm>
            <a:off x="683568" y="404664"/>
            <a:ext cx="6551612" cy="3240087"/>
          </a:xfrm>
          <a:prstGeom prst="pentagon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l"/>
            <a:endParaRPr lang="ru-RU"/>
          </a:p>
        </p:txBody>
      </p:sp>
      <p:sp>
        <p:nvSpPr>
          <p:cNvPr id="12291" name="TextBox 14"/>
          <p:cNvSpPr txBox="1">
            <a:spLocks noChangeArrowheads="1"/>
          </p:cNvSpPr>
          <p:nvPr/>
        </p:nvSpPr>
        <p:spPr bwMode="auto">
          <a:xfrm>
            <a:off x="1619250" y="3644900"/>
            <a:ext cx="5032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200"/>
              <a:t>A</a:t>
            </a:r>
            <a:endParaRPr lang="ru-RU" sz="2200"/>
          </a:p>
        </p:txBody>
      </p:sp>
      <p:sp>
        <p:nvSpPr>
          <p:cNvPr id="12292" name="TextBox 14"/>
          <p:cNvSpPr txBox="1">
            <a:spLocks noChangeArrowheads="1"/>
          </p:cNvSpPr>
          <p:nvPr/>
        </p:nvSpPr>
        <p:spPr bwMode="auto">
          <a:xfrm>
            <a:off x="323850" y="1268413"/>
            <a:ext cx="50323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200"/>
              <a:t>B</a:t>
            </a:r>
            <a:endParaRPr lang="ru-RU" sz="2200"/>
          </a:p>
        </p:txBody>
      </p:sp>
      <p:sp>
        <p:nvSpPr>
          <p:cNvPr id="12293" name="TextBox 14"/>
          <p:cNvSpPr txBox="1">
            <a:spLocks noChangeArrowheads="1"/>
          </p:cNvSpPr>
          <p:nvPr/>
        </p:nvSpPr>
        <p:spPr bwMode="auto">
          <a:xfrm>
            <a:off x="3563938" y="0"/>
            <a:ext cx="50323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200"/>
              <a:t>C</a:t>
            </a:r>
            <a:endParaRPr lang="ru-RU" sz="2200"/>
          </a:p>
        </p:txBody>
      </p:sp>
      <p:sp>
        <p:nvSpPr>
          <p:cNvPr id="12294" name="TextBox 14"/>
          <p:cNvSpPr txBox="1">
            <a:spLocks noChangeArrowheads="1"/>
          </p:cNvSpPr>
          <p:nvPr/>
        </p:nvSpPr>
        <p:spPr bwMode="auto">
          <a:xfrm>
            <a:off x="7164388" y="1341438"/>
            <a:ext cx="50323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200"/>
              <a:t>D</a:t>
            </a:r>
            <a:endParaRPr lang="ru-RU" sz="2200"/>
          </a:p>
        </p:txBody>
      </p:sp>
      <p:sp>
        <p:nvSpPr>
          <p:cNvPr id="12295" name="TextBox 14"/>
          <p:cNvSpPr txBox="1">
            <a:spLocks noChangeArrowheads="1"/>
          </p:cNvSpPr>
          <p:nvPr/>
        </p:nvSpPr>
        <p:spPr bwMode="auto">
          <a:xfrm>
            <a:off x="5724525" y="3644900"/>
            <a:ext cx="5032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200"/>
              <a:t>E</a:t>
            </a:r>
            <a:endParaRPr lang="ru-RU" sz="2200"/>
          </a:p>
        </p:txBody>
      </p:sp>
      <p:sp>
        <p:nvSpPr>
          <p:cNvPr id="12296" name="Line 19"/>
          <p:cNvSpPr>
            <a:spLocks noChangeShapeType="1"/>
          </p:cNvSpPr>
          <p:nvPr/>
        </p:nvSpPr>
        <p:spPr bwMode="auto">
          <a:xfrm flipV="1">
            <a:off x="1979712" y="404811"/>
            <a:ext cx="1944588" cy="3240212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77855" name="Text Box 31"/>
          <p:cNvSpPr txBox="1">
            <a:spLocks noChangeArrowheads="1"/>
          </p:cNvSpPr>
          <p:nvPr/>
        </p:nvSpPr>
        <p:spPr bwMode="auto">
          <a:xfrm>
            <a:off x="755650" y="4508500"/>
            <a:ext cx="77041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>
                <a:solidFill>
                  <a:srgbClr val="008000"/>
                </a:solidFill>
              </a:rPr>
              <a:t>S</a:t>
            </a:r>
            <a:r>
              <a:rPr lang="en-US" sz="3200" baseline="-25000">
                <a:solidFill>
                  <a:srgbClr val="008000"/>
                </a:solidFill>
              </a:rPr>
              <a:t>ABCDE</a:t>
            </a:r>
            <a:r>
              <a:rPr lang="en-US" sz="3200">
                <a:solidFill>
                  <a:srgbClr val="008000"/>
                </a:solidFill>
              </a:rPr>
              <a:t> = S</a:t>
            </a:r>
            <a:r>
              <a:rPr lang="en-US" sz="3200" baseline="-25000">
                <a:solidFill>
                  <a:srgbClr val="008000"/>
                </a:solidFill>
              </a:rPr>
              <a:t>ABC </a:t>
            </a:r>
            <a:r>
              <a:rPr lang="en-US" sz="3200">
                <a:solidFill>
                  <a:srgbClr val="008000"/>
                </a:solidFill>
              </a:rPr>
              <a:t>+ S</a:t>
            </a:r>
            <a:r>
              <a:rPr lang="en-US" sz="3200" baseline="-25000">
                <a:solidFill>
                  <a:srgbClr val="008000"/>
                </a:solidFill>
              </a:rPr>
              <a:t>ADC </a:t>
            </a:r>
            <a:r>
              <a:rPr lang="en-US" sz="3200">
                <a:solidFill>
                  <a:srgbClr val="008000"/>
                </a:solidFill>
              </a:rPr>
              <a:t>+ S</a:t>
            </a:r>
            <a:r>
              <a:rPr lang="en-US" sz="3200" baseline="-25000">
                <a:solidFill>
                  <a:srgbClr val="008000"/>
                </a:solidFill>
              </a:rPr>
              <a:t>ADE</a:t>
            </a:r>
            <a:r>
              <a:rPr lang="en-US" sz="3200">
                <a:solidFill>
                  <a:srgbClr val="008000"/>
                </a:solidFill>
              </a:rPr>
              <a:t> </a:t>
            </a:r>
            <a:endParaRPr lang="ru-RU" sz="3200">
              <a:solidFill>
                <a:srgbClr val="008000"/>
              </a:solidFill>
            </a:endParaRPr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V="1">
            <a:off x="1979712" y="1628800"/>
            <a:ext cx="5256584" cy="2016224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7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87450" y="188913"/>
            <a:ext cx="5832475" cy="3141662"/>
            <a:chOff x="384" y="576"/>
            <a:chExt cx="1824" cy="1123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384" y="576"/>
              <a:ext cx="1728" cy="807"/>
              <a:chOff x="1584" y="12131"/>
              <a:chExt cx="4320" cy="2016"/>
            </a:xfrm>
          </p:grpSpPr>
          <p:sp>
            <p:nvSpPr>
              <p:cNvPr id="13322" name="Line 4"/>
              <p:cNvSpPr>
                <a:spLocks noChangeShapeType="1"/>
              </p:cNvSpPr>
              <p:nvPr/>
            </p:nvSpPr>
            <p:spPr bwMode="auto">
              <a:xfrm>
                <a:off x="1584" y="14147"/>
                <a:ext cx="417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23" name="Line 5"/>
              <p:cNvSpPr>
                <a:spLocks noChangeShapeType="1"/>
              </p:cNvSpPr>
              <p:nvPr/>
            </p:nvSpPr>
            <p:spPr bwMode="auto">
              <a:xfrm flipH="1" flipV="1">
                <a:off x="2592" y="12131"/>
                <a:ext cx="864" cy="201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24" name="Line 6"/>
              <p:cNvSpPr>
                <a:spLocks noChangeShapeType="1"/>
              </p:cNvSpPr>
              <p:nvPr/>
            </p:nvSpPr>
            <p:spPr bwMode="auto">
              <a:xfrm flipV="1">
                <a:off x="3456" y="13109"/>
                <a:ext cx="2448" cy="100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3318" name="Text Box 7"/>
            <p:cNvSpPr txBox="1">
              <a:spLocks noChangeArrowheads="1"/>
            </p:cNvSpPr>
            <p:nvPr/>
          </p:nvSpPr>
          <p:spPr bwMode="auto">
            <a:xfrm>
              <a:off x="624" y="1152"/>
              <a:ext cx="384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400" b="1">
                  <a:latin typeface="Times New Roman" pitchFamily="18" charset="0"/>
                  <a:sym typeface="Symbol" pitchFamily="18" charset="2"/>
                </a:rPr>
                <a:t>1</a:t>
              </a:r>
              <a:endParaRPr lang="ru-RU" sz="2400">
                <a:latin typeface="Times New Roman" pitchFamily="18" charset="0"/>
              </a:endParaRPr>
            </a:p>
            <a:p>
              <a:pPr algn="l">
                <a:spcBef>
                  <a:spcPct val="50000"/>
                </a:spcBef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3319" name="Text Box 8"/>
            <p:cNvSpPr txBox="1">
              <a:spLocks noChangeArrowheads="1"/>
            </p:cNvSpPr>
            <p:nvPr/>
          </p:nvSpPr>
          <p:spPr bwMode="auto">
            <a:xfrm>
              <a:off x="1104" y="1008"/>
              <a:ext cx="384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400" b="1">
                  <a:latin typeface="Times New Roman" pitchFamily="18" charset="0"/>
                  <a:sym typeface="Symbol" pitchFamily="18" charset="2"/>
                </a:rPr>
                <a:t>3</a:t>
              </a:r>
              <a:endParaRPr lang="ru-RU" sz="2400" b="1">
                <a:latin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3320" name="Text Box 9"/>
            <p:cNvSpPr txBox="1">
              <a:spLocks noChangeArrowheads="1"/>
            </p:cNvSpPr>
            <p:nvPr/>
          </p:nvSpPr>
          <p:spPr bwMode="auto">
            <a:xfrm>
              <a:off x="1728" y="1104"/>
              <a:ext cx="480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400" b="1">
                  <a:latin typeface="Times New Roman" pitchFamily="18" charset="0"/>
                  <a:sym typeface="Symbol" pitchFamily="18" charset="2"/>
                </a:rPr>
                <a:t>2</a:t>
              </a:r>
              <a:endParaRPr lang="ru-RU" sz="2400" b="1">
                <a:latin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3321" name="Text Box 10"/>
            <p:cNvSpPr txBox="1">
              <a:spLocks noChangeArrowheads="1"/>
            </p:cNvSpPr>
            <p:nvPr/>
          </p:nvSpPr>
          <p:spPr bwMode="auto">
            <a:xfrm>
              <a:off x="768" y="1536"/>
              <a:ext cx="1200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2400" b="1">
                  <a:latin typeface="Times New Roman" pitchFamily="18" charset="0"/>
                </a:rPr>
                <a:t> </a:t>
              </a:r>
            </a:p>
          </p:txBody>
        </p:sp>
      </p:grpSp>
      <p:sp>
        <p:nvSpPr>
          <p:cNvPr id="13315" name="Rectangle 17"/>
          <p:cNvSpPr>
            <a:spLocks noChangeArrowheads="1"/>
          </p:cNvSpPr>
          <p:nvPr/>
        </p:nvSpPr>
        <p:spPr bwMode="auto">
          <a:xfrm>
            <a:off x="0" y="2900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81650" name="Rectangle 18"/>
          <p:cNvSpPr>
            <a:spLocks noChangeArrowheads="1"/>
          </p:cNvSpPr>
          <p:nvPr/>
        </p:nvSpPr>
        <p:spPr bwMode="auto">
          <a:xfrm>
            <a:off x="468313" y="3614738"/>
            <a:ext cx="52212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/>
            <a:r>
              <a:rPr lang="en-US" sz="2800">
                <a:latin typeface="Times New Roman" pitchFamily="18" charset="0"/>
                <a:ea typeface="Corbel" pitchFamily="34" charset="0"/>
                <a:cs typeface="Times New Roman" pitchFamily="18" charset="0"/>
              </a:rPr>
              <a:t>Найти </a:t>
            </a:r>
            <a:r>
              <a:rPr lang="ru-RU" sz="2800" i="1">
                <a:ea typeface="Corbel" pitchFamily="34" charset="0"/>
                <a:cs typeface="Times New Roman" pitchFamily="18" charset="0"/>
                <a:sym typeface="Symbol" pitchFamily="18" charset="2"/>
              </a:rPr>
              <a:t></a:t>
            </a:r>
            <a:r>
              <a:rPr lang="en-US" sz="2800">
                <a:latin typeface="Times New Roman" pitchFamily="18" charset="0"/>
                <a:ea typeface="Corbel" pitchFamily="34" charset="0"/>
                <a:cs typeface="Times New Roman" pitchFamily="18" charset="0"/>
              </a:rPr>
              <a:t> 3, если </a:t>
            </a:r>
            <a:r>
              <a:rPr lang="ru-RU" sz="2800" i="1">
                <a:ea typeface="Corbel" pitchFamily="34" charset="0"/>
                <a:cs typeface="Times New Roman" pitchFamily="18" charset="0"/>
                <a:sym typeface="Symbol" pitchFamily="18" charset="2"/>
              </a:rPr>
              <a:t></a:t>
            </a:r>
            <a:r>
              <a:rPr lang="en-US" sz="2800">
                <a:latin typeface="Times New Roman" pitchFamily="18" charset="0"/>
                <a:ea typeface="Corbel" pitchFamily="34" charset="0"/>
                <a:cs typeface="Times New Roman" pitchFamily="18" charset="0"/>
              </a:rPr>
              <a:t> 1+ </a:t>
            </a:r>
            <a:r>
              <a:rPr lang="ru-RU" sz="2800" i="1">
                <a:ea typeface="Corbel" pitchFamily="34" charset="0"/>
                <a:cs typeface="Times New Roman" pitchFamily="18" charset="0"/>
                <a:sym typeface="Symbol" pitchFamily="18" charset="2"/>
              </a:rPr>
              <a:t></a:t>
            </a:r>
            <a:r>
              <a:rPr lang="en-US" sz="2800">
                <a:ea typeface="Corbel" pitchFamily="34" charset="0"/>
                <a:cs typeface="Times New Roman" pitchFamily="18" charset="0"/>
              </a:rPr>
              <a:t> </a:t>
            </a:r>
            <a:r>
              <a:rPr lang="en-US" sz="2800">
                <a:latin typeface="Times New Roman" pitchFamily="18" charset="0"/>
                <a:ea typeface="Corbel" pitchFamily="34" charset="0"/>
                <a:cs typeface="Times New Roman" pitchFamily="18" charset="0"/>
              </a:rPr>
              <a:t>2 = 90°.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81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16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10" name="Text Box 14"/>
          <p:cNvSpPr txBox="1">
            <a:spLocks noChangeArrowheads="1"/>
          </p:cNvSpPr>
          <p:nvPr/>
        </p:nvSpPr>
        <p:spPr bwMode="auto">
          <a:xfrm>
            <a:off x="971550" y="404813"/>
            <a:ext cx="7777163" cy="579437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/>
              <a:t> </a:t>
            </a:r>
            <a:r>
              <a:rPr lang="ru-RU" sz="3200" b="1"/>
              <a:t>Решите устно</a:t>
            </a:r>
            <a:endParaRPr lang="ru-RU" sz="3200"/>
          </a:p>
        </p:txBody>
      </p:sp>
      <p:sp>
        <p:nvSpPr>
          <p:cNvPr id="55299" name="AutoShape 3"/>
          <p:cNvSpPr>
            <a:spLocks noChangeArrowheads="1"/>
          </p:cNvSpPr>
          <p:nvPr/>
        </p:nvSpPr>
        <p:spPr bwMode="auto">
          <a:xfrm rot="-5396875">
            <a:off x="1574007" y="1675606"/>
            <a:ext cx="1657350" cy="2573337"/>
          </a:xfrm>
          <a:prstGeom prst="rtTriangle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3635896" y="3645024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C</a:t>
            </a:r>
          </a:p>
        </p:txBody>
      </p: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971550" y="3716338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A</a:t>
            </a:r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3708400" y="1773238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B</a:t>
            </a:r>
          </a:p>
        </p:txBody>
      </p:sp>
      <p:sp>
        <p:nvSpPr>
          <p:cNvPr id="55311" name="Line 15"/>
          <p:cNvSpPr>
            <a:spLocks noChangeShapeType="1"/>
          </p:cNvSpPr>
          <p:nvPr/>
        </p:nvSpPr>
        <p:spPr bwMode="auto">
          <a:xfrm flipV="1">
            <a:off x="3492500" y="3571875"/>
            <a:ext cx="0" cy="2174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55312" name="Line 16"/>
          <p:cNvSpPr>
            <a:spLocks noChangeShapeType="1"/>
          </p:cNvSpPr>
          <p:nvPr/>
        </p:nvSpPr>
        <p:spPr bwMode="auto">
          <a:xfrm>
            <a:off x="3492500" y="3571875"/>
            <a:ext cx="215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55315" name="Text Box 19"/>
          <p:cNvSpPr txBox="1">
            <a:spLocks noChangeArrowheads="1"/>
          </p:cNvSpPr>
          <p:nvPr/>
        </p:nvSpPr>
        <p:spPr bwMode="auto">
          <a:xfrm>
            <a:off x="4572000" y="1628775"/>
            <a:ext cx="4038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Дано:     </a:t>
            </a:r>
            <a:r>
              <a:rPr lang="ru-RU" b="1">
                <a:cs typeface="Times New Roman" pitchFamily="18" charset="0"/>
              </a:rPr>
              <a:t>∆</a:t>
            </a:r>
            <a:r>
              <a:rPr lang="ru-RU" b="1"/>
              <a:t>   ABC,   </a:t>
            </a:r>
            <a:r>
              <a:rPr lang="ru-RU" b="1">
                <a:sym typeface="Symbol" pitchFamily="18" charset="2"/>
              </a:rPr>
              <a:t></a:t>
            </a:r>
            <a:r>
              <a:rPr lang="ru-RU" b="1"/>
              <a:t>C=90°,</a:t>
            </a:r>
          </a:p>
          <a:p>
            <a:pPr>
              <a:spcBef>
                <a:spcPct val="50000"/>
              </a:spcBef>
            </a:pPr>
            <a:r>
              <a:rPr lang="ru-RU" b="1"/>
              <a:t>	   AB=18 см, ВC=9 см</a:t>
            </a:r>
            <a:r>
              <a:rPr lang="ru-RU"/>
              <a:t> </a:t>
            </a:r>
            <a:endParaRPr lang="ru-RU" b="1"/>
          </a:p>
          <a:p>
            <a:pPr>
              <a:spcBef>
                <a:spcPct val="50000"/>
              </a:spcBef>
            </a:pPr>
            <a:r>
              <a:rPr lang="ru-RU" b="1"/>
              <a:t> Найти: </a:t>
            </a:r>
            <a:r>
              <a:rPr lang="ru-RU" b="1">
                <a:sym typeface="Symbol" pitchFamily="18" charset="2"/>
              </a:rPr>
              <a:t></a:t>
            </a:r>
            <a:r>
              <a:rPr lang="ru-RU" b="1"/>
              <a:t>B, </a:t>
            </a:r>
            <a:r>
              <a:rPr lang="ru-RU" b="1">
                <a:sym typeface="Symbol" pitchFamily="18" charset="2"/>
              </a:rPr>
              <a:t></a:t>
            </a:r>
            <a:r>
              <a:rPr lang="ru-RU" b="1"/>
              <a:t>А</a:t>
            </a:r>
            <a:endParaRPr lang="en-US" b="1"/>
          </a:p>
        </p:txBody>
      </p:sp>
      <p:sp>
        <p:nvSpPr>
          <p:cNvPr id="55316" name="Text Box 20"/>
          <p:cNvSpPr txBox="1">
            <a:spLocks noChangeArrowheads="1"/>
          </p:cNvSpPr>
          <p:nvPr/>
        </p:nvSpPr>
        <p:spPr bwMode="auto">
          <a:xfrm>
            <a:off x="5508625" y="1052513"/>
            <a:ext cx="18716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/>
              <a:t>1.</a:t>
            </a:r>
          </a:p>
        </p:txBody>
      </p:sp>
      <p:sp>
        <p:nvSpPr>
          <p:cNvPr id="55318" name="Line 22"/>
          <p:cNvSpPr>
            <a:spLocks noChangeShapeType="1"/>
          </p:cNvSpPr>
          <p:nvPr/>
        </p:nvSpPr>
        <p:spPr bwMode="auto">
          <a:xfrm flipV="1">
            <a:off x="1116013" y="2133600"/>
            <a:ext cx="2592387" cy="1655763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 dirty="0"/>
          </a:p>
        </p:txBody>
      </p:sp>
      <p:sp>
        <p:nvSpPr>
          <p:cNvPr id="55319" name="Line 23"/>
          <p:cNvSpPr>
            <a:spLocks noChangeShapeType="1"/>
          </p:cNvSpPr>
          <p:nvPr/>
        </p:nvSpPr>
        <p:spPr bwMode="auto">
          <a:xfrm>
            <a:off x="3708400" y="2133600"/>
            <a:ext cx="0" cy="1655763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55321" name="AutoShape 2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0" y="6092825"/>
            <a:ext cx="647700" cy="431800"/>
          </a:xfrm>
          <a:prstGeom prst="actionButtonForwardNext">
            <a:avLst/>
          </a:prstGeom>
          <a:solidFill>
            <a:srgbClr val="7D460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 bwMode="auto">
          <a:xfrm>
            <a:off x="2339752" y="2420888"/>
            <a:ext cx="4411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 dirty="0" smtClean="0">
                <a:latin typeface="Times New Roman" pitchFamily="18" charset="0"/>
              </a:rPr>
              <a:t>18</a:t>
            </a:r>
            <a:endParaRPr lang="ru-RU" sz="2000" dirty="0">
              <a:latin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3779912" y="2996952"/>
            <a:ext cx="31290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 dirty="0" smtClean="0">
                <a:latin typeface="Times New Roman" pitchFamily="18" charset="0"/>
              </a:rPr>
              <a:t>9</a:t>
            </a:r>
            <a:endParaRPr lang="ru-RU" sz="2000" dirty="0">
              <a:latin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3059832" y="2348880"/>
            <a:ext cx="648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 dirty="0" smtClean="0">
                <a:latin typeface="Times New Roman" pitchFamily="18" charset="0"/>
              </a:rPr>
              <a:t>   60</a:t>
            </a:r>
            <a:endParaRPr lang="ru-RU" sz="2000" dirty="0">
              <a:latin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2267744" y="2492896"/>
            <a:ext cx="4411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 dirty="0" smtClean="0">
                <a:latin typeface="Times New Roman" pitchFamily="18" charset="0"/>
              </a:rPr>
              <a:t>12</a:t>
            </a:r>
            <a:endParaRPr lang="ru-RU" sz="2000" dirty="0"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2483768" y="3861048"/>
            <a:ext cx="4411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 dirty="0" smtClean="0">
                <a:latin typeface="Times New Roman" pitchFamily="18" charset="0"/>
              </a:rPr>
              <a:t>10</a:t>
            </a:r>
            <a:endParaRPr lang="ru-RU" sz="2000" dirty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5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5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5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5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10" grpId="0" autoUpdateAnimBg="0"/>
      <p:bldP spid="55315" grpId="0" autoUpdateAnimBg="0"/>
      <p:bldP spid="55316" grpId="0"/>
      <p:bldP spid="16" grpId="0"/>
      <p:bldP spid="16" grpId="1"/>
      <p:bldP spid="18" grpId="0"/>
      <p:bldP spid="18" grpId="1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196752"/>
            <a:ext cx="7620000" cy="27363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Устно чертеж на доске рассмотри,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площадь фигуры каждой найди.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80898" name="Picture 2" descr="Картинки по запросу ученик у доски картинки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3645024"/>
            <a:ext cx="2952328" cy="295232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733800" cy="36206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5148064" y="2348880"/>
            <a:ext cx="3733800" cy="4114800"/>
          </a:xfrm>
        </p:spPr>
      </p:sp>
      <p:pic>
        <p:nvPicPr>
          <p:cNvPr id="112642" name="Picture 2" descr="http://3.bp.blogspot.com/-kA2QeZmtL_E/UgzrajnCkpI/AAAAAAAAd38/wE6awxg-3kg/s1600/_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356992"/>
            <a:ext cx="7704856" cy="3312368"/>
          </a:xfrm>
          <a:prstGeom prst="rect">
            <a:avLst/>
          </a:prstGeom>
          <a:noFill/>
        </p:spPr>
      </p:pic>
      <p:pic>
        <p:nvPicPr>
          <p:cNvPr id="112648" name="Picture 8" descr="https://pixabay.com/static/uploads/photo/2014/08/21/19/43/question-423604_64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32656"/>
            <a:ext cx="4536504" cy="371703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/>
      </p:sp>
      <p:pic>
        <p:nvPicPr>
          <p:cNvPr id="118786" name="Picture 2" descr="http://forsfortuna.ru/gallery/115_19_02_09_9_36_2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0648"/>
            <a:ext cx="5890362" cy="67687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  <a:effectLst/>
      </a:spPr>
      <a:bodyPr>
        <a:spAutoFit/>
      </a:bodyPr>
      <a:lstStyle>
        <a:defPPr>
          <a:spcBef>
            <a:spcPct val="20000"/>
          </a:spcBef>
          <a:defRPr sz="4000" dirty="0">
            <a:latin typeface="Times New Roman" pitchFamily="18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964</TotalTime>
  <Words>666</Words>
  <Application>Microsoft Office PowerPoint</Application>
  <PresentationFormat>Экран (4:3)</PresentationFormat>
  <Paragraphs>207</Paragraphs>
  <Slides>24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Тема Office</vt:lpstr>
      <vt:lpstr>Формула</vt:lpstr>
      <vt:lpstr>Equation</vt:lpstr>
      <vt:lpstr>Геометрия 8 класс Зайнутдинова П.У. МКОУ « Рахатинская СОШ » </vt:lpstr>
      <vt:lpstr>Слайд 2</vt:lpstr>
      <vt:lpstr>Слайд 3</vt:lpstr>
      <vt:lpstr>Слайд 4</vt:lpstr>
      <vt:lpstr>Слайд 5</vt:lpstr>
      <vt:lpstr>Слайд 6</vt:lpstr>
      <vt:lpstr>Устно чертеж на доске рассмотри,  площадь фигуры каждой найди.</vt:lpstr>
      <vt:lpstr>Слайд 8</vt:lpstr>
      <vt:lpstr>Слайд 9</vt:lpstr>
      <vt:lpstr>Пифагор Самосский</vt:lpstr>
      <vt:lpstr>Слайд 11</vt:lpstr>
      <vt:lpstr>«Ослиный мост»</vt:lpstr>
      <vt:lpstr>Слайд 13</vt:lpstr>
      <vt:lpstr>История теоремы Пифагора</vt:lpstr>
      <vt:lpstr>Слайд 15</vt:lpstr>
      <vt:lpstr>Слайд 16</vt:lpstr>
      <vt:lpstr>№ 2 по учебнику</vt:lpstr>
      <vt:lpstr>Слайд 18</vt:lpstr>
      <vt:lpstr>Слайд 19</vt:lpstr>
      <vt:lpstr>Слайд 20</vt:lpstr>
      <vt:lpstr>Задача №5</vt:lpstr>
      <vt:lpstr>Провести самооценку собственной учебной деятельности по таблице</vt:lpstr>
      <vt:lpstr>Домашнее задание</vt:lpstr>
      <vt:lpstr>СПАСИБО ЗА УРОК!!!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</dc:title>
  <dc:creator>User</dc:creator>
  <cp:lastModifiedBy>Мухаммад</cp:lastModifiedBy>
  <cp:revision>96</cp:revision>
  <dcterms:created xsi:type="dcterms:W3CDTF">2015-11-07T17:45:28Z</dcterms:created>
  <dcterms:modified xsi:type="dcterms:W3CDTF">2020-11-18T19:22:07Z</dcterms:modified>
</cp:coreProperties>
</file>