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79" r:id="rId4"/>
    <p:sldId id="280" r:id="rId5"/>
    <p:sldId id="281" r:id="rId6"/>
    <p:sldId id="289" r:id="rId7"/>
    <p:sldId id="290" r:id="rId8"/>
    <p:sldId id="291" r:id="rId9"/>
    <p:sldId id="292" r:id="rId10"/>
    <p:sldId id="258" r:id="rId11"/>
    <p:sldId id="259" r:id="rId12"/>
    <p:sldId id="260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3" r:id="rId23"/>
    <p:sldId id="286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213" autoAdjust="0"/>
  </p:normalViewPr>
  <p:slideViewPr>
    <p:cSldViewPr>
      <p:cViewPr varScale="1">
        <p:scale>
          <a:sx n="101" d="100"/>
          <a:sy n="101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10124-21CD-4D01-A15A-86B6DBA5C1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98713-0AC3-4692-98DD-163B77934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8713-0AC3-4692-98DD-163B77934F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8713-0AC3-4692-98DD-163B77934F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8713-0AC3-4692-98DD-163B77934F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C06A2-BDB2-4692-A1D0-8122B59102D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7B9570C-F500-4573-97B0-0EEDFF7B0982}" type="slidenum">
              <a:rPr lang="ru-RU" sz="1200">
                <a:cs typeface="+mn-cs"/>
              </a:rPr>
              <a:pPr algn="r">
                <a:defRPr/>
              </a:pPr>
              <a:t>4</a:t>
            </a:fld>
            <a:endParaRPr lang="ru-RU" sz="120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3607B-21AE-41EE-A329-A8BBE1385922}" type="slidenum">
              <a:rPr lang="ru-RU"/>
              <a:pPr/>
              <a:t>6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98713-0AC3-4692-98DD-163B77934F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6FBC5D-9F93-4D2F-83F8-3E180587A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826EC2-A1B2-4BDC-B165-FA5548C2C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705B42-C2BD-4887-9A52-9BB98763E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704215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53882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Теорема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53882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Пифагора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059832" y="5157788"/>
            <a:ext cx="5472608" cy="1583580"/>
          </a:xfrm>
          <a:noFill/>
          <a:ln/>
        </p:spPr>
        <p:txBody>
          <a:bodyPr>
            <a:normAutofit fontScale="90000"/>
            <a:flatTx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Геометрия 8 класс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Зайнутдинова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П.У.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МКОУ «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ахатинская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СОШ »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  <a:latin typeface="Comic Sans MS" pitchFamily="66" charset="0"/>
              </a:rPr>
              <a:t>Пифагор Самосский</a:t>
            </a:r>
          </a:p>
        </p:txBody>
      </p:sp>
      <p:pic>
        <p:nvPicPr>
          <p:cNvPr id="72708" name="Picture 4" descr="pitagora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08050"/>
            <a:ext cx="37338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 descr="карта др гр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4500"/>
            <a:ext cx="7273925" cy="6413500"/>
          </a:xfrm>
          <a:prstGeom prst="rect">
            <a:avLst/>
          </a:prstGeom>
          <a:solidFill>
            <a:srgbClr val="993300"/>
          </a:solidFill>
        </p:spPr>
      </p:pic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5867400" y="3141663"/>
            <a:ext cx="1009650" cy="4968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о. Самос</a:t>
            </a:r>
          </a:p>
        </p:txBody>
      </p:sp>
      <p:sp>
        <p:nvSpPr>
          <p:cNvPr id="7271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15" grpId="0" animBg="1"/>
      <p:bldP spid="727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Untitled-7"/>
          <p:cNvPicPr>
            <a:picLocks noChangeAspect="1" noChangeArrowheads="1"/>
          </p:cNvPicPr>
          <p:nvPr/>
        </p:nvPicPr>
        <p:blipFill>
          <a:blip r:embed="rId2" cstate="print"/>
          <a:srcRect r="28368"/>
          <a:stretch>
            <a:fillRect/>
          </a:stretch>
        </p:blipFill>
        <p:spPr bwMode="auto">
          <a:xfrm>
            <a:off x="2555875" y="1773238"/>
            <a:ext cx="3816350" cy="4313237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600200"/>
            <a:ext cx="3168650" cy="4525963"/>
          </a:xfrm>
        </p:spPr>
        <p:txBody>
          <a:bodyPr/>
          <a:lstStyle/>
          <a:p>
            <a:r>
              <a:rPr lang="ru-RU" sz="2800" b="1">
                <a:solidFill>
                  <a:schemeClr val="hlink"/>
                </a:solidFill>
              </a:rPr>
              <a:t>Пифагорейцами было сделано много важных открытий в арифметике и геометрии.</a:t>
            </a:r>
          </a:p>
        </p:txBody>
      </p:sp>
      <p:pic>
        <p:nvPicPr>
          <p:cNvPr id="73734" name="Picture 6" descr="pifag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412875"/>
            <a:ext cx="3967163" cy="4824413"/>
          </a:xfrm>
          <a:noFill/>
          <a:ln/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952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rgbClr val="FF00FF"/>
                </a:solidFill>
                <a:latin typeface="Comic Sans MS" pitchFamily="66" charset="0"/>
              </a:rPr>
              <a:t>Пифагор Самосский</a:t>
            </a:r>
          </a:p>
        </p:txBody>
      </p:sp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6250"/>
            <a:ext cx="3744912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4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1" grpId="1" build="p"/>
      <p:bldP spid="73735" grpId="0"/>
      <p:bldP spid="737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205038"/>
            <a:ext cx="8066088" cy="3525837"/>
          </a:xfrm>
          <a:noFill/>
          <a:ln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20713"/>
          </a:xfrm>
        </p:spPr>
        <p:txBody>
          <a:bodyPr/>
          <a:lstStyle/>
          <a:p>
            <a:r>
              <a:rPr lang="ru-RU" sz="2800" b="1">
                <a:solidFill>
                  <a:schemeClr val="hlink"/>
                </a:solidFill>
              </a:rPr>
              <a:t>«Ослиный мост»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71550" y="765175"/>
            <a:ext cx="7696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>
                <a:solidFill>
                  <a:schemeClr val="hlink"/>
                </a:solidFill>
                <a:latin typeface="Arial" charset="0"/>
              </a:rPr>
              <a:t>Доказательство теоремы Пифагора считалось в кругах учащихся средних веков очень трудным и называлось иногда 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Pons Asinorum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 b="1">
                <a:solidFill>
                  <a:schemeClr val="hlink"/>
                </a:solidFill>
                <a:latin typeface="Arial" charset="0"/>
              </a:rPr>
              <a:t>«ослиный мост»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 или 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elefuga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 - </a:t>
            </a:r>
            <a:r>
              <a:rPr lang="ru-RU" sz="1800" b="1">
                <a:solidFill>
                  <a:schemeClr val="hlink"/>
                </a:solidFill>
                <a:latin typeface="Arial" charset="0"/>
              </a:rPr>
              <a:t>«бегство убогих»,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 так как некоторые «убогие»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ученики, не имевшие серьезной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математической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подготовки,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бежали от геометрии. 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116013" y="5661025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>
                <a:solidFill>
                  <a:schemeClr val="hlink"/>
                </a:solidFill>
                <a:latin typeface="Arial" charset="0"/>
              </a:rPr>
              <a:t>Слабые ученики, заучивавшие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теоремы наизусть, без понимания,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> и прозванные поэтому «ослами», были не в состоянии преодолеть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80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1800">
                <a:solidFill>
                  <a:schemeClr val="hlink"/>
                </a:solidFill>
                <a:latin typeface="Arial" charset="0"/>
              </a:rPr>
            </a:br>
            <a:r>
              <a:rPr lang="ru-RU" sz="1800">
                <a:solidFill>
                  <a:schemeClr val="hlink"/>
                </a:solidFill>
                <a:latin typeface="Arial" charset="0"/>
              </a:rPr>
              <a:t>теорему Пифагора, служившую для них вроде непреодолимого моста.</a:t>
            </a:r>
          </a:p>
        </p:txBody>
      </p:sp>
      <p:sp>
        <p:nvSpPr>
          <p:cNvPr id="9933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2" grpId="0"/>
      <p:bldP spid="993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5" name="Text Box 65"/>
          <p:cNvSpPr txBox="1">
            <a:spLocks noChangeArrowheads="1"/>
          </p:cNvSpPr>
          <p:nvPr/>
        </p:nvSpPr>
        <p:spPr bwMode="auto">
          <a:xfrm>
            <a:off x="5076825" y="908050"/>
            <a:ext cx="3671888" cy="13112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/>
              <a:t>В прямоугольном треугольнике квадрат гипотенузы равен сумме квадратов катетов.</a:t>
            </a:r>
          </a:p>
        </p:txBody>
      </p:sp>
      <p:sp>
        <p:nvSpPr>
          <p:cNvPr id="46149" name="WordArt 69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53292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Теорема Пифагора</a:t>
            </a: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899592" y="1412776"/>
            <a:ext cx="2808287" cy="1968500"/>
            <a:chOff x="3198" y="2160"/>
            <a:chExt cx="1769" cy="1240"/>
          </a:xfrm>
        </p:grpSpPr>
        <p:sp>
          <p:nvSpPr>
            <p:cNvPr id="46165" name="AutoShape 85"/>
            <p:cNvSpPr>
              <a:spLocks noChangeArrowheads="1"/>
            </p:cNvSpPr>
            <p:nvPr/>
          </p:nvSpPr>
          <p:spPr bwMode="auto">
            <a:xfrm>
              <a:off x="3470" y="2160"/>
              <a:ext cx="1451" cy="680"/>
            </a:xfrm>
            <a:prstGeom prst="rtTriangl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66" name="Text Box 86"/>
            <p:cNvSpPr txBox="1">
              <a:spLocks noChangeArrowheads="1"/>
            </p:cNvSpPr>
            <p:nvPr/>
          </p:nvSpPr>
          <p:spPr bwMode="auto">
            <a:xfrm>
              <a:off x="3969" y="2160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</a:t>
              </a:r>
            </a:p>
          </p:txBody>
        </p:sp>
        <p:sp>
          <p:nvSpPr>
            <p:cNvPr id="46167" name="Text Box 87"/>
            <p:cNvSpPr txBox="1">
              <a:spLocks noChangeArrowheads="1"/>
            </p:cNvSpPr>
            <p:nvPr/>
          </p:nvSpPr>
          <p:spPr bwMode="auto">
            <a:xfrm>
              <a:off x="3969" y="2795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endParaRPr lang="ru-RU"/>
            </a:p>
          </p:txBody>
        </p:sp>
        <p:sp>
          <p:nvSpPr>
            <p:cNvPr id="46168" name="Text Box 88"/>
            <p:cNvSpPr txBox="1">
              <a:spLocks noChangeArrowheads="1"/>
            </p:cNvSpPr>
            <p:nvPr/>
          </p:nvSpPr>
          <p:spPr bwMode="auto">
            <a:xfrm>
              <a:off x="3198" y="238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а</a:t>
              </a:r>
            </a:p>
          </p:txBody>
        </p:sp>
        <p:sp>
          <p:nvSpPr>
            <p:cNvPr id="46169" name="Text Box 89"/>
            <p:cNvSpPr txBox="1">
              <a:spLocks noChangeArrowheads="1"/>
            </p:cNvSpPr>
            <p:nvPr/>
          </p:nvSpPr>
          <p:spPr bwMode="auto">
            <a:xfrm>
              <a:off x="3652" y="3112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dirty="0">
                  <a:cs typeface="Times New Roman" pitchFamily="18" charset="0"/>
                </a:rPr>
                <a:t>²=a²+b²</a:t>
              </a:r>
            </a:p>
          </p:txBody>
        </p:sp>
      </p:grpSp>
      <p:sp>
        <p:nvSpPr>
          <p:cNvPr id="46171" name="Rectangle 91"/>
          <p:cNvSpPr>
            <a:spLocks noChangeArrowheads="1"/>
          </p:cNvSpPr>
          <p:nvPr/>
        </p:nvSpPr>
        <p:spPr bwMode="auto">
          <a:xfrm>
            <a:off x="5292725" y="981075"/>
            <a:ext cx="3240088" cy="1295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72" name="AutoShape 9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2051050" y="1628775"/>
            <a:ext cx="6480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solidFill>
                  <a:srgbClr val="FF0066"/>
                </a:solidFill>
              </a:rPr>
              <a:t>Итак,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hlink"/>
                </a:solidFill>
              </a:rPr>
              <a:t>Если дан нам треугольник,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hlink"/>
                </a:solidFill>
              </a:rPr>
              <a:t>И притом с прямым углом,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hlink"/>
                </a:solidFill>
              </a:rPr>
              <a:t>То квадрат гипотенузы</a:t>
            </a:r>
            <a:endParaRPr lang="ru-RU" b="1" i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hlink"/>
                </a:solidFill>
              </a:rPr>
              <a:t>Мы всегда легко найдем: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hlink"/>
                </a:solidFill>
              </a:rPr>
              <a:t>Катеты в квадрат возводим,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hlink"/>
                </a:solidFill>
              </a:rPr>
              <a:t>Сумму степеней находим - 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hlink"/>
                </a:solidFill>
              </a:rPr>
              <a:t>И таким простым путем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hlink"/>
                </a:solidFill>
              </a:rPr>
              <a:t>К результату мы придем.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87624" y="980728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endParaRPr lang="ru-RU" sz="400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339752" y="908720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c</a:t>
            </a:r>
            <a:r>
              <a:rPr lang="en-US" sz="4000" dirty="0" smtClean="0">
                <a:cs typeface="Times New Roman" pitchFamily="18" charset="0"/>
              </a:rPr>
              <a:t>²=a²+b²</a:t>
            </a:r>
            <a:endParaRPr lang="en-US" sz="40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5" grpId="0" autoUpdateAnimBg="0"/>
      <p:bldP spid="46149" grpId="0" animBg="1"/>
      <p:bldP spid="46171" grpId="0" animBg="1"/>
      <p:bldP spid="6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981075"/>
          </a:xfrm>
        </p:spPr>
        <p:txBody>
          <a:bodyPr/>
          <a:lstStyle/>
          <a:p>
            <a:r>
              <a:rPr lang="ru-RU" b="1">
                <a:solidFill>
                  <a:srgbClr val="6600CC"/>
                </a:solidFill>
                <a:latin typeface="Comic Sans MS" pitchFamily="66" charset="0"/>
              </a:rPr>
              <a:t>История теоремы Пифагора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276600" y="5373688"/>
            <a:ext cx="34575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FF0066"/>
                </a:solidFill>
              </a:rPr>
              <a:t>Пифагор Самосский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FF0066"/>
                </a:solidFill>
              </a:rPr>
              <a:t>ок. 580 – ок. 500 до н.э.</a:t>
            </a:r>
          </a:p>
        </p:txBody>
      </p:sp>
      <p:pic>
        <p:nvPicPr>
          <p:cNvPr id="78858" name="Picture 10" descr="pifag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52513"/>
            <a:ext cx="3776663" cy="4103687"/>
          </a:xfrm>
          <a:prstGeom prst="rect">
            <a:avLst/>
          </a:prstGeom>
          <a:noFill/>
        </p:spPr>
      </p:pic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052513"/>
            <a:ext cx="71310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66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60350"/>
            <a:ext cx="7835900" cy="7921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Предполагают, что во времена Пифагора теорема звучала по-другому: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 l="6541" t="6921" r="8675" b="7347"/>
          <a:stretch>
            <a:fillRect/>
          </a:stretch>
        </p:blipFill>
        <p:spPr bwMode="auto">
          <a:xfrm>
            <a:off x="3419872" y="692696"/>
            <a:ext cx="525740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42988" y="908050"/>
            <a:ext cx="2520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/>
              <a:t>«Площадь квадрата,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построенного на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гипотенузе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прямоугольного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треугольника,</a:t>
            </a:r>
            <a:r>
              <a:rPr lang="en-US" sz="2000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равна</a:t>
            </a:r>
            <a:r>
              <a:rPr lang="en-US" sz="2000" dirty="0"/>
              <a:t> </a:t>
            </a:r>
            <a:r>
              <a:rPr lang="ru-RU" sz="2000" dirty="0"/>
              <a:t>сумме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площадей квадратов,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построенных на его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катетах».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428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0354" name="Picture 2" descr="http://www.stihi.ru/pics/2013/08/22/2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4293096"/>
            <a:ext cx="3096345" cy="23313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8" grpId="0"/>
      <p:bldP spid="542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99306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Из-за чертежей, сопровождающих теорему Пифагора, учащиеся называли ее так же “ветряной мельницей”, составляли стихи вроде “Пифагоровы штаны на все стороны равны”, рисовали карикатуры.</a:t>
            </a:r>
          </a:p>
          <a:p>
            <a:r>
              <a:rPr lang="ru-RU" sz="1800">
                <a:latin typeface="Arial" charset="0"/>
              </a:rPr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16013" y="1844675"/>
            <a:ext cx="4038600" cy="3636963"/>
            <a:chOff x="703" y="1162"/>
            <a:chExt cx="2544" cy="2291"/>
          </a:xfrm>
        </p:grpSpPr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1162"/>
              <a:ext cx="2544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748" y="3203"/>
              <a:ext cx="24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Шаржи из учебника </a:t>
              </a:r>
              <a:r>
                <a:rPr lang="en-US" sz="2000"/>
                <a:t>XVI</a:t>
              </a:r>
              <a:r>
                <a:rPr lang="ru-RU" sz="2000"/>
                <a:t> века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292725" y="1700213"/>
            <a:ext cx="3457575" cy="4573587"/>
            <a:chOff x="3334" y="1071"/>
            <a:chExt cx="2178" cy="2881"/>
          </a:xfrm>
        </p:grpSpPr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1071"/>
              <a:ext cx="2068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3334" y="3702"/>
              <a:ext cx="21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Ученический шарж </a:t>
              </a:r>
              <a:r>
                <a:rPr lang="en-US" sz="2000"/>
                <a:t>XIX</a:t>
              </a:r>
              <a:r>
                <a:rPr lang="ru-RU" sz="2000"/>
                <a:t> века</a:t>
              </a:r>
            </a:p>
          </p:txBody>
        </p:sp>
      </p:grpSp>
      <p:sp>
        <p:nvSpPr>
          <p:cNvPr id="27661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 </a:t>
            </a:r>
            <a:r>
              <a:rPr lang="ru-RU" dirty="0" smtClean="0"/>
              <a:t>2 по учебнику</a:t>
            </a:r>
            <a:endParaRPr lang="ru-RU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03350" y="1557338"/>
            <a:ext cx="2447925" cy="4057650"/>
            <a:chOff x="884" y="981"/>
            <a:chExt cx="1542" cy="2556"/>
          </a:xfrm>
        </p:grpSpPr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1594" y="31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884" y="2202"/>
              <a:ext cx="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dirty="0" smtClean="0"/>
                <a:t>8</a:t>
              </a:r>
              <a:endParaRPr lang="ru-RU" b="1" dirty="0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1731" y="216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 smtClean="0"/>
                <a:t>?</a:t>
              </a:r>
              <a:endParaRPr lang="ru-RU" dirty="0"/>
            </a:p>
          </p:txBody>
        </p:sp>
        <p:sp>
          <p:nvSpPr>
            <p:cNvPr id="63496" name="AutoShape 8"/>
            <p:cNvSpPr>
              <a:spLocks noChangeArrowheads="1"/>
            </p:cNvSpPr>
            <p:nvPr/>
          </p:nvSpPr>
          <p:spPr bwMode="auto">
            <a:xfrm>
              <a:off x="1096" y="1253"/>
              <a:ext cx="1104" cy="1968"/>
            </a:xfrm>
            <a:prstGeom prst="rt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884" y="3249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</a:t>
              </a:r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930" y="981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/>
                <a:t>А</a:t>
              </a:r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2200" y="3203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В</a:t>
              </a:r>
            </a:p>
          </p:txBody>
        </p:sp>
      </p:grp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140200" y="1268413"/>
            <a:ext cx="4321175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/>
              <a:t>Дано: </a:t>
            </a:r>
            <a:r>
              <a:rPr lang="ru-RU" dirty="0">
                <a:cs typeface="Times New Roman" pitchFamily="18" charset="0"/>
              </a:rPr>
              <a:t>∆АВС, </a:t>
            </a:r>
            <a:r>
              <a:rPr lang="ru-RU" dirty="0">
                <a:cs typeface="Times New Roman" pitchFamily="18" charset="0"/>
                <a:sym typeface="Symbol" pitchFamily="18" charset="2"/>
              </a:rPr>
              <a:t>С=90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º</a:t>
            </a:r>
            <a:r>
              <a:rPr lang="ru-RU" dirty="0">
                <a:cs typeface="Times New Roman" pitchFamily="18" charset="0"/>
                <a:sym typeface="Symbol" pitchFamily="18" charset="2"/>
              </a:rPr>
              <a:t>,</a:t>
            </a:r>
            <a:br>
              <a:rPr lang="ru-RU" dirty="0">
                <a:cs typeface="Times New Roman" pitchFamily="18" charset="0"/>
                <a:sym typeface="Symbol" pitchFamily="18" charset="2"/>
              </a:rPr>
            </a:br>
            <a:r>
              <a:rPr lang="ru-RU" dirty="0">
                <a:cs typeface="Times New Roman" pitchFamily="18" charset="0"/>
                <a:sym typeface="Symbol" pitchFamily="18" charset="2"/>
              </a:rPr>
              <a:t>а=6,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b</a:t>
            </a:r>
            <a:r>
              <a:rPr lang="ru-RU" dirty="0">
                <a:cs typeface="Times New Roman" pitchFamily="18" charset="0"/>
                <a:sym typeface="Symbol" pitchFamily="18" charset="2"/>
              </a:rPr>
              <a:t>=8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cs typeface="Times New Roman" pitchFamily="18" charset="0"/>
                <a:sym typeface="Symbol" pitchFamily="18" charset="2"/>
              </a:rPr>
              <a:t>Найти: с.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63511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 bwMode="auto">
          <a:xfrm>
            <a:off x="4427984" y="2780928"/>
            <a:ext cx="4264052" cy="2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∆АВС – прямоугольный с гипотенузой АВ.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 По теореме Пифагора АВ</a:t>
            </a:r>
            <a:r>
              <a:rPr lang="en-US" dirty="0" smtClean="0">
                <a:cs typeface="Times New Roman" pitchFamily="18" charset="0"/>
              </a:rPr>
              <a:t>²</a:t>
            </a:r>
            <a:r>
              <a:rPr lang="ru-RU" dirty="0" smtClean="0">
                <a:cs typeface="Times New Roman" pitchFamily="18" charset="0"/>
              </a:rPr>
              <a:t>=АС</a:t>
            </a:r>
            <a:r>
              <a:rPr lang="en-US" dirty="0" smtClean="0">
                <a:cs typeface="Times New Roman" pitchFamily="18" charset="0"/>
              </a:rPr>
              <a:t>²</a:t>
            </a:r>
            <a:r>
              <a:rPr lang="ru-RU" dirty="0" smtClean="0">
                <a:cs typeface="Times New Roman" pitchFamily="18" charset="0"/>
              </a:rPr>
              <a:t>+ВС</a:t>
            </a:r>
            <a:r>
              <a:rPr lang="en-US" dirty="0" smtClean="0">
                <a:cs typeface="Times New Roman" pitchFamily="18" charset="0"/>
              </a:rPr>
              <a:t>²</a:t>
            </a: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    с</a:t>
            </a:r>
            <a:r>
              <a:rPr lang="en-US" dirty="0" smtClean="0">
                <a:cs typeface="Times New Roman" pitchFamily="18" charset="0"/>
              </a:rPr>
              <a:t>²</a:t>
            </a:r>
            <a:r>
              <a:rPr lang="ru-RU" dirty="0" err="1" smtClean="0">
                <a:cs typeface="Times New Roman" pitchFamily="18" charset="0"/>
              </a:rPr>
              <a:t>=а</a:t>
            </a:r>
            <a:r>
              <a:rPr lang="en-US" dirty="0" smtClean="0">
                <a:cs typeface="Times New Roman" pitchFamily="18" charset="0"/>
              </a:rPr>
              <a:t>²</a:t>
            </a:r>
            <a:r>
              <a:rPr lang="ru-RU" dirty="0" smtClean="0">
                <a:cs typeface="Times New Roman" pitchFamily="18" charset="0"/>
              </a:rPr>
              <a:t>+</a:t>
            </a:r>
            <a:r>
              <a:rPr lang="en-US" dirty="0" smtClean="0">
                <a:cs typeface="Times New Roman" pitchFamily="18" charset="0"/>
              </a:rPr>
              <a:t>b²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    </a:t>
            </a:r>
            <a:r>
              <a:rPr lang="ru-RU" dirty="0" smtClean="0"/>
              <a:t>с</a:t>
            </a:r>
            <a:r>
              <a:rPr lang="en-US" dirty="0" smtClean="0"/>
              <a:t>²</a:t>
            </a:r>
            <a:r>
              <a:rPr lang="ru-RU" dirty="0" smtClean="0"/>
              <a:t>=</a:t>
            </a:r>
            <a:r>
              <a:rPr lang="en-US" dirty="0" smtClean="0"/>
              <a:t>6²</a:t>
            </a:r>
            <a:r>
              <a:rPr lang="ru-RU" dirty="0" smtClean="0"/>
              <a:t>+</a:t>
            </a:r>
            <a:r>
              <a:rPr lang="en-US" dirty="0" smtClean="0"/>
              <a:t>8²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    </a:t>
            </a:r>
            <a:r>
              <a:rPr lang="ru-RU" dirty="0" smtClean="0"/>
              <a:t>с</a:t>
            </a:r>
            <a:r>
              <a:rPr lang="en-US" dirty="0" smtClean="0"/>
              <a:t>²</a:t>
            </a:r>
            <a:r>
              <a:rPr lang="ru-RU" dirty="0" smtClean="0"/>
              <a:t>=</a:t>
            </a:r>
            <a:r>
              <a:rPr lang="en-US" dirty="0" smtClean="0"/>
              <a:t>36+64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    </a:t>
            </a:r>
            <a:r>
              <a:rPr lang="ru-RU" dirty="0" smtClean="0"/>
              <a:t>с</a:t>
            </a:r>
            <a:r>
              <a:rPr lang="en-US" dirty="0" smtClean="0"/>
              <a:t>²</a:t>
            </a:r>
            <a:r>
              <a:rPr lang="ru-RU" dirty="0" smtClean="0"/>
              <a:t>=</a:t>
            </a:r>
            <a:r>
              <a:rPr lang="en-US" dirty="0" smtClean="0"/>
              <a:t>100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    c=10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Ответ: 10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50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03350" y="620713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с</a:t>
            </a:r>
            <a:r>
              <a:rPr lang="en-US" sz="4000" b="1">
                <a:cs typeface="Times New Roman" pitchFamily="18" charset="0"/>
              </a:rPr>
              <a:t>²</a:t>
            </a:r>
            <a:r>
              <a:rPr lang="ru-RU" sz="4000" b="1">
                <a:cs typeface="Times New Roman" pitchFamily="18" charset="0"/>
              </a:rPr>
              <a:t> </a:t>
            </a:r>
            <a:r>
              <a:rPr lang="ru-RU" sz="3200" b="1">
                <a:cs typeface="Times New Roman" pitchFamily="18" charset="0"/>
              </a:rPr>
              <a:t>=</a:t>
            </a:r>
            <a:r>
              <a:rPr lang="ru-RU"/>
              <a:t> </a:t>
            </a:r>
            <a:r>
              <a:rPr lang="ru-RU" sz="4000" b="1"/>
              <a:t>а</a:t>
            </a:r>
            <a:r>
              <a:rPr lang="ru-RU" sz="4000" b="1" baseline="30000"/>
              <a:t>2</a:t>
            </a:r>
            <a:r>
              <a:rPr lang="ru-RU" sz="4000" b="1"/>
              <a:t> + </a:t>
            </a:r>
            <a:r>
              <a:rPr lang="en-US" sz="4000" b="1"/>
              <a:t>b</a:t>
            </a:r>
            <a:r>
              <a:rPr lang="ru-RU" sz="4000" b="1" baseline="30000"/>
              <a:t>2</a:t>
            </a:r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6484938" y="3514725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/>
          </a:p>
        </p:txBody>
      </p: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5419725" y="3514725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/>
          </a:p>
        </p:txBody>
      </p:sp>
      <p:sp>
        <p:nvSpPr>
          <p:cNvPr id="49202" name="Rectangle 50"/>
          <p:cNvSpPr>
            <a:spLocks noChangeArrowheads="1"/>
          </p:cNvSpPr>
          <p:nvPr/>
        </p:nvSpPr>
        <p:spPr bwMode="auto">
          <a:xfrm>
            <a:off x="4356100" y="3514725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8</a:t>
            </a:r>
            <a:endParaRPr lang="ru-RU" sz="280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4356100" y="2924175"/>
            <a:ext cx="2128838" cy="590550"/>
            <a:chOff x="2744" y="1842"/>
            <a:chExt cx="1341" cy="372"/>
          </a:xfrm>
        </p:grpSpPr>
        <p:sp>
          <p:nvSpPr>
            <p:cNvPr id="49200" name="Rectangle 48"/>
            <p:cNvSpPr>
              <a:spLocks noChangeArrowheads="1"/>
            </p:cNvSpPr>
            <p:nvPr/>
          </p:nvSpPr>
          <p:spPr bwMode="auto">
            <a:xfrm>
              <a:off x="3414" y="1848"/>
              <a:ext cx="6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800"/>
                <a:t>6</a:t>
              </a:r>
              <a:endParaRPr lang="ru-RU" sz="2800"/>
            </a:p>
          </p:txBody>
        </p:sp>
        <p:sp>
          <p:nvSpPr>
            <p:cNvPr id="49199" name="Rectangle 47"/>
            <p:cNvSpPr>
              <a:spLocks noChangeArrowheads="1"/>
            </p:cNvSpPr>
            <p:nvPr/>
          </p:nvSpPr>
          <p:spPr bwMode="auto">
            <a:xfrm>
              <a:off x="2744" y="1842"/>
              <a:ext cx="6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800"/>
                <a:t>5</a:t>
              </a:r>
              <a:endParaRPr lang="ru-RU" sz="2800"/>
            </a:p>
          </p:txBody>
        </p:sp>
      </p:grpSp>
      <p:sp>
        <p:nvSpPr>
          <p:cNvPr id="49198" name="Rectangle 46"/>
          <p:cNvSpPr>
            <a:spLocks noChangeArrowheads="1"/>
          </p:cNvSpPr>
          <p:nvPr/>
        </p:nvSpPr>
        <p:spPr bwMode="auto">
          <a:xfrm>
            <a:off x="6484938" y="2354263"/>
            <a:ext cx="1063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dirty="0"/>
              <a:t>10</a:t>
            </a:r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5419725" y="2354263"/>
            <a:ext cx="1065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/>
              <a:t>8</a:t>
            </a:r>
            <a:endParaRPr lang="ru-RU" sz="2800" dirty="0"/>
          </a:p>
        </p:txBody>
      </p:sp>
      <p:sp>
        <p:nvSpPr>
          <p:cNvPr id="49196" name="Rectangle 44"/>
          <p:cNvSpPr>
            <a:spLocks noChangeArrowheads="1"/>
          </p:cNvSpPr>
          <p:nvPr/>
        </p:nvSpPr>
        <p:spPr bwMode="auto">
          <a:xfrm>
            <a:off x="4356100" y="2354263"/>
            <a:ext cx="1063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/>
              <a:t>6</a:t>
            </a:r>
            <a:endParaRPr lang="ru-RU" sz="2800" dirty="0"/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6484938" y="1773238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/>
              <a:t>c</a:t>
            </a:r>
            <a:endParaRPr lang="ru-RU" sz="3200" b="1"/>
          </a:p>
        </p:txBody>
      </p: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5419725" y="1773238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/>
              <a:t>b</a:t>
            </a:r>
            <a:endParaRPr lang="ru-RU" sz="3200" b="1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4356100" y="1773238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/>
              <a:t>а</a:t>
            </a:r>
          </a:p>
        </p:txBody>
      </p:sp>
      <p:sp>
        <p:nvSpPr>
          <p:cNvPr id="49214" name="Line 62"/>
          <p:cNvSpPr>
            <a:spLocks noChangeShapeType="1"/>
          </p:cNvSpPr>
          <p:nvPr/>
        </p:nvSpPr>
        <p:spPr bwMode="auto">
          <a:xfrm>
            <a:off x="4356100" y="1773238"/>
            <a:ext cx="31924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15" name="Line 63"/>
          <p:cNvSpPr>
            <a:spLocks noChangeShapeType="1"/>
          </p:cNvSpPr>
          <p:nvPr/>
        </p:nvSpPr>
        <p:spPr bwMode="auto">
          <a:xfrm>
            <a:off x="4356100" y="2354263"/>
            <a:ext cx="319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16" name="Line 64"/>
          <p:cNvSpPr>
            <a:spLocks noChangeShapeType="1"/>
          </p:cNvSpPr>
          <p:nvPr/>
        </p:nvSpPr>
        <p:spPr bwMode="auto">
          <a:xfrm>
            <a:off x="4356100" y="2933700"/>
            <a:ext cx="319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17" name="Line 65"/>
          <p:cNvSpPr>
            <a:spLocks noChangeShapeType="1"/>
          </p:cNvSpPr>
          <p:nvPr/>
        </p:nvSpPr>
        <p:spPr bwMode="auto">
          <a:xfrm>
            <a:off x="4356100" y="3514725"/>
            <a:ext cx="319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18" name="Line 66"/>
          <p:cNvSpPr>
            <a:spLocks noChangeShapeType="1"/>
          </p:cNvSpPr>
          <p:nvPr/>
        </p:nvSpPr>
        <p:spPr bwMode="auto">
          <a:xfrm>
            <a:off x="4356100" y="4095750"/>
            <a:ext cx="319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22" name="Line 70"/>
          <p:cNvSpPr>
            <a:spLocks noChangeShapeType="1"/>
          </p:cNvSpPr>
          <p:nvPr/>
        </p:nvSpPr>
        <p:spPr bwMode="auto">
          <a:xfrm>
            <a:off x="4356100" y="1773238"/>
            <a:ext cx="0" cy="23034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23" name="Line 71"/>
          <p:cNvSpPr>
            <a:spLocks noChangeShapeType="1"/>
          </p:cNvSpPr>
          <p:nvPr/>
        </p:nvSpPr>
        <p:spPr bwMode="auto">
          <a:xfrm>
            <a:off x="5419725" y="1773238"/>
            <a:ext cx="15875" cy="2303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24" name="Line 72"/>
          <p:cNvSpPr>
            <a:spLocks noChangeShapeType="1"/>
          </p:cNvSpPr>
          <p:nvPr/>
        </p:nvSpPr>
        <p:spPr bwMode="auto">
          <a:xfrm>
            <a:off x="6484938" y="1773238"/>
            <a:ext cx="31750" cy="2303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25" name="Line 73"/>
          <p:cNvSpPr>
            <a:spLocks noChangeShapeType="1"/>
          </p:cNvSpPr>
          <p:nvPr/>
        </p:nvSpPr>
        <p:spPr bwMode="auto">
          <a:xfrm flipH="1">
            <a:off x="7524750" y="1773238"/>
            <a:ext cx="23813" cy="23034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9228" name="Rectangle 7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403350" y="1628775"/>
            <a:ext cx="2447925" cy="3986213"/>
            <a:chOff x="884" y="1026"/>
            <a:chExt cx="1542" cy="2511"/>
          </a:xfrm>
        </p:grpSpPr>
        <p:sp>
          <p:nvSpPr>
            <p:cNvPr id="49154" name="Text Box 2"/>
            <p:cNvSpPr txBox="1">
              <a:spLocks noChangeArrowheads="1"/>
            </p:cNvSpPr>
            <p:nvPr/>
          </p:nvSpPr>
          <p:spPr bwMode="auto">
            <a:xfrm>
              <a:off x="1594" y="316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49155" name="Text Box 3"/>
            <p:cNvSpPr txBox="1">
              <a:spLocks noChangeArrowheads="1"/>
            </p:cNvSpPr>
            <p:nvPr/>
          </p:nvSpPr>
          <p:spPr bwMode="auto">
            <a:xfrm>
              <a:off x="884" y="2202"/>
              <a:ext cx="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1731" y="216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49159" name="AutoShape 7"/>
            <p:cNvSpPr>
              <a:spLocks noChangeArrowheads="1"/>
            </p:cNvSpPr>
            <p:nvPr/>
          </p:nvSpPr>
          <p:spPr bwMode="auto">
            <a:xfrm>
              <a:off x="1096" y="1253"/>
              <a:ext cx="1104" cy="1968"/>
            </a:xfrm>
            <a:prstGeom prst="rt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34" name="Text Box 82"/>
            <p:cNvSpPr txBox="1">
              <a:spLocks noChangeArrowheads="1"/>
            </p:cNvSpPr>
            <p:nvPr/>
          </p:nvSpPr>
          <p:spPr bwMode="auto">
            <a:xfrm>
              <a:off x="884" y="3249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</a:t>
              </a:r>
            </a:p>
          </p:txBody>
        </p:sp>
        <p:sp>
          <p:nvSpPr>
            <p:cNvPr id="49235" name="Text Box 83"/>
            <p:cNvSpPr txBox="1">
              <a:spLocks noChangeArrowheads="1"/>
            </p:cNvSpPr>
            <p:nvPr/>
          </p:nvSpPr>
          <p:spPr bwMode="auto">
            <a:xfrm>
              <a:off x="930" y="1026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А</a:t>
              </a:r>
            </a:p>
          </p:txBody>
        </p:sp>
        <p:sp>
          <p:nvSpPr>
            <p:cNvPr id="49236" name="Text Box 84"/>
            <p:cNvSpPr txBox="1">
              <a:spLocks noChangeArrowheads="1"/>
            </p:cNvSpPr>
            <p:nvPr/>
          </p:nvSpPr>
          <p:spPr bwMode="auto">
            <a:xfrm>
              <a:off x="2200" y="3203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В</a:t>
              </a:r>
            </a:p>
          </p:txBody>
        </p:sp>
      </p:grpSp>
      <p:sp>
        <p:nvSpPr>
          <p:cNvPr id="49239" name="Text Box 87"/>
          <p:cNvSpPr txBox="1">
            <a:spLocks noChangeArrowheads="1"/>
          </p:cNvSpPr>
          <p:nvPr/>
        </p:nvSpPr>
        <p:spPr bwMode="auto">
          <a:xfrm>
            <a:off x="4787900" y="476250"/>
            <a:ext cx="208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Задача №2</a:t>
            </a:r>
            <a:endParaRPr lang="ru-RU" b="1" dirty="0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6484938" y="2933700"/>
            <a:ext cx="1063625" cy="581025"/>
            <a:chOff x="4085" y="1848"/>
            <a:chExt cx="670" cy="366"/>
          </a:xfrm>
        </p:grpSpPr>
        <p:sp>
          <p:nvSpPr>
            <p:cNvPr id="49201" name="Rectangle 49"/>
            <p:cNvSpPr>
              <a:spLocks noChangeArrowheads="1"/>
            </p:cNvSpPr>
            <p:nvPr/>
          </p:nvSpPr>
          <p:spPr bwMode="auto">
            <a:xfrm>
              <a:off x="4085" y="1848"/>
              <a:ext cx="6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800">
                  <a:cs typeface="Times New Roman" pitchFamily="18" charset="0"/>
                </a:rPr>
                <a:t>√61</a:t>
              </a:r>
            </a:p>
          </p:txBody>
        </p:sp>
        <p:sp>
          <p:nvSpPr>
            <p:cNvPr id="49241" name="Line 89"/>
            <p:cNvSpPr>
              <a:spLocks noChangeShapeType="1"/>
            </p:cNvSpPr>
            <p:nvPr/>
          </p:nvSpPr>
          <p:spPr bwMode="auto">
            <a:xfrm>
              <a:off x="4377" y="188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787900" y="4652963"/>
            <a:ext cx="2819400" cy="701675"/>
            <a:chOff x="3016" y="2931"/>
            <a:chExt cx="1776" cy="442"/>
          </a:xfrm>
        </p:grpSpPr>
        <p:sp>
          <p:nvSpPr>
            <p:cNvPr id="49244" name="Text Box 92"/>
            <p:cNvSpPr txBox="1">
              <a:spLocks noChangeArrowheads="1"/>
            </p:cNvSpPr>
            <p:nvPr/>
          </p:nvSpPr>
          <p:spPr bwMode="auto">
            <a:xfrm>
              <a:off x="3016" y="2931"/>
              <a:ext cx="17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с</a:t>
              </a:r>
              <a:r>
                <a:rPr lang="ru-RU" sz="4000" b="1">
                  <a:cs typeface="Times New Roman" pitchFamily="18" charset="0"/>
                </a:rPr>
                <a:t> </a:t>
              </a:r>
              <a:r>
                <a:rPr lang="ru-RU" sz="3200" b="1">
                  <a:cs typeface="Times New Roman" pitchFamily="18" charset="0"/>
                </a:rPr>
                <a:t>=√</a:t>
              </a:r>
              <a:r>
                <a:rPr lang="ru-RU"/>
                <a:t> </a:t>
              </a:r>
              <a:r>
                <a:rPr lang="ru-RU" sz="4000" b="1"/>
                <a:t>а</a:t>
              </a:r>
              <a:r>
                <a:rPr lang="ru-RU" sz="4000" b="1" baseline="30000"/>
                <a:t>2</a:t>
              </a:r>
              <a:r>
                <a:rPr lang="ru-RU" sz="4000" b="1"/>
                <a:t> + </a:t>
              </a:r>
              <a:r>
                <a:rPr lang="en-US" sz="4000" b="1"/>
                <a:t>b</a:t>
              </a:r>
              <a:r>
                <a:rPr lang="ru-RU" sz="4000" b="1" baseline="30000"/>
                <a:t>2</a:t>
              </a:r>
            </a:p>
          </p:txBody>
        </p:sp>
        <p:sp>
          <p:nvSpPr>
            <p:cNvPr id="49245" name="Line 93"/>
            <p:cNvSpPr>
              <a:spLocks noChangeShapeType="1"/>
            </p:cNvSpPr>
            <p:nvPr/>
          </p:nvSpPr>
          <p:spPr bwMode="auto">
            <a:xfrm>
              <a:off x="3606" y="3022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49247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574675" cy="360363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48" name="Text Box 96"/>
          <p:cNvSpPr txBox="1">
            <a:spLocks noChangeArrowheads="1"/>
          </p:cNvSpPr>
          <p:nvPr/>
        </p:nvSpPr>
        <p:spPr bwMode="auto">
          <a:xfrm>
            <a:off x="5651500" y="35734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49249" name="Object 9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2" name="Формула" r:id="rId3" imgW="114120" imgH="215640" progId="Equation.3">
              <p:embed/>
            </p:oleObj>
          </a:graphicData>
        </a:graphic>
      </p:graphicFrame>
      <p:sp>
        <p:nvSpPr>
          <p:cNvPr id="49251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250" name="Object 98"/>
          <p:cNvGraphicFramePr>
            <a:graphicFrameLocks noChangeAspect="1"/>
          </p:cNvGraphicFramePr>
          <p:nvPr/>
        </p:nvGraphicFramePr>
        <p:xfrm>
          <a:off x="5795963" y="3573463"/>
          <a:ext cx="431800" cy="431800"/>
        </p:xfrm>
        <a:graphic>
          <a:graphicData uri="http://schemas.openxmlformats.org/presentationml/2006/ole">
            <p:oleObj spid="_x0000_s5123" name="Формула" r:id="rId4" imgW="228600" imgH="228600" progId="Equation.3">
              <p:embed/>
            </p:oleObj>
          </a:graphicData>
        </a:graphic>
      </p:graphicFrame>
      <p:sp>
        <p:nvSpPr>
          <p:cNvPr id="49253" name="Rectangle 1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252" name="Object 100"/>
          <p:cNvGraphicFramePr>
            <a:graphicFrameLocks noChangeAspect="1"/>
          </p:cNvGraphicFramePr>
          <p:nvPr/>
        </p:nvGraphicFramePr>
        <p:xfrm>
          <a:off x="6804025" y="3592513"/>
          <a:ext cx="504825" cy="366712"/>
        </p:xfrm>
        <a:graphic>
          <a:graphicData uri="http://schemas.openxmlformats.org/presentationml/2006/ole">
            <p:oleObj spid="_x0000_s5124" name="Формула" r:id="rId5" imgW="317362" imgH="228501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204" grpId="0"/>
      <p:bldP spid="49202" grpId="0"/>
      <p:bldP spid="49198" grpId="0"/>
      <p:bldP spid="49197" grpId="0"/>
      <p:bldP spid="49196" grpId="0"/>
      <p:bldP spid="49195" grpId="0"/>
      <p:bldP spid="49194" grpId="0"/>
      <p:bldP spid="491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403350" y="620713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с</a:t>
            </a:r>
            <a:r>
              <a:rPr lang="en-US" sz="4000" b="1">
                <a:cs typeface="Times New Roman" pitchFamily="18" charset="0"/>
              </a:rPr>
              <a:t>²</a:t>
            </a:r>
            <a:r>
              <a:rPr lang="ru-RU" sz="4000" b="1">
                <a:cs typeface="Times New Roman" pitchFamily="18" charset="0"/>
              </a:rPr>
              <a:t> </a:t>
            </a:r>
            <a:r>
              <a:rPr lang="ru-RU" sz="3200" b="1">
                <a:cs typeface="Times New Roman" pitchFamily="18" charset="0"/>
              </a:rPr>
              <a:t>=</a:t>
            </a:r>
            <a:r>
              <a:rPr lang="ru-RU"/>
              <a:t> </a:t>
            </a:r>
            <a:r>
              <a:rPr lang="ru-RU" sz="4000" b="1"/>
              <a:t>а</a:t>
            </a:r>
            <a:r>
              <a:rPr lang="ru-RU" sz="4000" b="1" baseline="30000"/>
              <a:t>2</a:t>
            </a:r>
            <a:r>
              <a:rPr lang="ru-RU" sz="4000" b="1"/>
              <a:t> + </a:t>
            </a:r>
            <a:r>
              <a:rPr lang="en-US" sz="4000" b="1"/>
              <a:t>b</a:t>
            </a:r>
            <a:r>
              <a:rPr lang="ru-RU" sz="4000" b="1" baseline="30000"/>
              <a:t>2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03350" y="1628775"/>
            <a:ext cx="2447925" cy="3986213"/>
            <a:chOff x="884" y="1026"/>
            <a:chExt cx="1542" cy="2511"/>
          </a:xfrm>
        </p:grpSpPr>
        <p:sp>
          <p:nvSpPr>
            <p:cNvPr id="105513" name="Text Box 41"/>
            <p:cNvSpPr txBox="1">
              <a:spLocks noChangeArrowheads="1"/>
            </p:cNvSpPr>
            <p:nvPr/>
          </p:nvSpPr>
          <p:spPr bwMode="auto">
            <a:xfrm>
              <a:off x="1594" y="316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105514" name="Text Box 42"/>
            <p:cNvSpPr txBox="1">
              <a:spLocks noChangeArrowheads="1"/>
            </p:cNvSpPr>
            <p:nvPr/>
          </p:nvSpPr>
          <p:spPr bwMode="auto">
            <a:xfrm>
              <a:off x="884" y="2202"/>
              <a:ext cx="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105515" name="Text Box 43"/>
            <p:cNvSpPr txBox="1">
              <a:spLocks noChangeArrowheads="1"/>
            </p:cNvSpPr>
            <p:nvPr/>
          </p:nvSpPr>
          <p:spPr bwMode="auto">
            <a:xfrm>
              <a:off x="1731" y="216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105516" name="AutoShape 44"/>
            <p:cNvSpPr>
              <a:spLocks noChangeArrowheads="1"/>
            </p:cNvSpPr>
            <p:nvPr/>
          </p:nvSpPr>
          <p:spPr bwMode="auto">
            <a:xfrm>
              <a:off x="1096" y="1253"/>
              <a:ext cx="1104" cy="1968"/>
            </a:xfrm>
            <a:prstGeom prst="rt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17" name="Text Box 45"/>
            <p:cNvSpPr txBox="1">
              <a:spLocks noChangeArrowheads="1"/>
            </p:cNvSpPr>
            <p:nvPr/>
          </p:nvSpPr>
          <p:spPr bwMode="auto">
            <a:xfrm>
              <a:off x="884" y="3249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</a:t>
              </a:r>
            </a:p>
          </p:txBody>
        </p:sp>
        <p:sp>
          <p:nvSpPr>
            <p:cNvPr id="105518" name="Text Box 46"/>
            <p:cNvSpPr txBox="1">
              <a:spLocks noChangeArrowheads="1"/>
            </p:cNvSpPr>
            <p:nvPr/>
          </p:nvSpPr>
          <p:spPr bwMode="auto">
            <a:xfrm>
              <a:off x="930" y="1026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А</a:t>
              </a:r>
            </a:p>
          </p:txBody>
        </p:sp>
        <p:sp>
          <p:nvSpPr>
            <p:cNvPr id="105519" name="Text Box 47"/>
            <p:cNvSpPr txBox="1">
              <a:spLocks noChangeArrowheads="1"/>
            </p:cNvSpPr>
            <p:nvPr/>
          </p:nvSpPr>
          <p:spPr bwMode="auto">
            <a:xfrm>
              <a:off x="2200" y="3203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В</a:t>
              </a:r>
            </a:p>
          </p:txBody>
        </p:sp>
      </p:grp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4787900" y="476250"/>
            <a:ext cx="208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Задача №3</a:t>
            </a:r>
            <a:endParaRPr lang="ru-RU" b="1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405438" y="3168650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356100" y="2789238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2</a:t>
            </a:r>
            <a:endParaRPr lang="ru-RU" sz="2800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292475" y="2789238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3b</a:t>
            </a:r>
            <a:endParaRPr lang="ru-RU" sz="2800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5421313" y="2209800"/>
            <a:ext cx="1063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2b</a:t>
            </a:r>
            <a:endParaRPr lang="ru-RU" sz="2800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292475" y="2209800"/>
            <a:ext cx="1063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12</a:t>
            </a:r>
            <a:endParaRPr lang="ru-RU" sz="2800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421313" y="1628775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13</a:t>
            </a:r>
            <a:endParaRPr lang="ru-RU" sz="2800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356100" y="1628775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5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292475" y="1628775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12</a:t>
            </a:r>
            <a:endParaRPr lang="ru-RU" sz="2800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3276600" y="1628775"/>
            <a:ext cx="31924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3276600" y="2205038"/>
            <a:ext cx="319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3276600" y="2781300"/>
            <a:ext cx="319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3276600" y="3429000"/>
            <a:ext cx="31924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3276600" y="1628775"/>
            <a:ext cx="0" cy="1831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H="1">
            <a:off x="4284663" y="1628775"/>
            <a:ext cx="15875" cy="183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 flipH="1">
            <a:off x="5364163" y="1628775"/>
            <a:ext cx="0" cy="183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>
            <a:off x="6443663" y="1628775"/>
            <a:ext cx="23812" cy="1831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05511" name="Object 39"/>
          <p:cNvGraphicFramePr>
            <a:graphicFrameLocks noChangeAspect="1"/>
          </p:cNvGraphicFramePr>
          <p:nvPr/>
        </p:nvGraphicFramePr>
        <p:xfrm>
          <a:off x="5524500" y="2833688"/>
          <a:ext cx="720725" cy="431800"/>
        </p:xfrm>
        <a:graphic>
          <a:graphicData uri="http://schemas.openxmlformats.org/presentationml/2006/ole">
            <p:oleObj spid="_x0000_s6146" name="Формула" r:id="rId3" imgW="381000" imgH="228600" progId="Equation.3">
              <p:embed/>
            </p:oleObj>
          </a:graphicData>
        </a:graphic>
      </p:graphicFrame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276600" y="1125538"/>
            <a:ext cx="3192463" cy="581025"/>
            <a:chOff x="2744" y="1117"/>
            <a:chExt cx="2011" cy="366"/>
          </a:xfrm>
        </p:grpSpPr>
        <p:sp>
          <p:nvSpPr>
            <p:cNvPr id="105527" name="Rectangle 55"/>
            <p:cNvSpPr>
              <a:spLocks noChangeArrowheads="1"/>
            </p:cNvSpPr>
            <p:nvPr/>
          </p:nvSpPr>
          <p:spPr bwMode="auto">
            <a:xfrm>
              <a:off x="4085" y="1117"/>
              <a:ext cx="6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3200" b="1"/>
                <a:t>c</a:t>
              </a:r>
              <a:endParaRPr lang="ru-RU" sz="3200" b="1"/>
            </a:p>
          </p:txBody>
        </p:sp>
        <p:sp>
          <p:nvSpPr>
            <p:cNvPr id="105528" name="Rectangle 56"/>
            <p:cNvSpPr>
              <a:spLocks noChangeArrowheads="1"/>
            </p:cNvSpPr>
            <p:nvPr/>
          </p:nvSpPr>
          <p:spPr bwMode="auto">
            <a:xfrm>
              <a:off x="3414" y="1117"/>
              <a:ext cx="6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3200" b="1"/>
                <a:t>b</a:t>
              </a:r>
              <a:endParaRPr lang="ru-RU" sz="3200" b="1"/>
            </a:p>
          </p:txBody>
        </p:sp>
        <p:sp>
          <p:nvSpPr>
            <p:cNvPr id="105529" name="Rectangle 57"/>
            <p:cNvSpPr>
              <a:spLocks noChangeArrowheads="1"/>
            </p:cNvSpPr>
            <p:nvPr/>
          </p:nvSpPr>
          <p:spPr bwMode="auto">
            <a:xfrm>
              <a:off x="2744" y="1117"/>
              <a:ext cx="6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200" b="1"/>
                <a:t>а</a:t>
              </a:r>
            </a:p>
          </p:txBody>
        </p:sp>
      </p:grpSp>
      <p:sp>
        <p:nvSpPr>
          <p:cNvPr id="105532" name="Text Box 60"/>
          <p:cNvSpPr txBox="1">
            <a:spLocks noChangeArrowheads="1"/>
          </p:cNvSpPr>
          <p:nvPr/>
        </p:nvSpPr>
        <p:spPr bwMode="auto">
          <a:xfrm>
            <a:off x="6588125" y="1700213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13</a:t>
            </a:r>
            <a:r>
              <a:rPr lang="en-US" b="1">
                <a:cs typeface="Times New Roman" pitchFamily="18" charset="0"/>
              </a:rPr>
              <a:t>²</a:t>
            </a:r>
            <a:r>
              <a:rPr lang="ru-RU" b="1">
                <a:cs typeface="Times New Roman" pitchFamily="18" charset="0"/>
              </a:rPr>
              <a:t> =</a:t>
            </a:r>
            <a:r>
              <a:rPr lang="ru-RU"/>
              <a:t> </a:t>
            </a:r>
            <a:r>
              <a:rPr lang="ru-RU" b="1"/>
              <a:t>12</a:t>
            </a:r>
            <a:r>
              <a:rPr lang="ru-RU" b="1" baseline="30000"/>
              <a:t>2</a:t>
            </a:r>
            <a:r>
              <a:rPr lang="ru-RU" b="1"/>
              <a:t> +</a:t>
            </a:r>
            <a:r>
              <a:rPr lang="en-US" b="1"/>
              <a:t>b</a:t>
            </a:r>
            <a:r>
              <a:rPr lang="ru-RU" b="1" baseline="30000"/>
              <a:t>2</a:t>
            </a:r>
          </a:p>
        </p:txBody>
      </p:sp>
      <p:sp>
        <p:nvSpPr>
          <p:cNvPr id="105533" name="Text Box 61"/>
          <p:cNvSpPr txBox="1">
            <a:spLocks noChangeArrowheads="1"/>
          </p:cNvSpPr>
          <p:nvPr/>
        </p:nvSpPr>
        <p:spPr bwMode="auto">
          <a:xfrm>
            <a:off x="6588125" y="2205038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169</a:t>
            </a:r>
            <a:r>
              <a:rPr lang="ru-RU" b="1">
                <a:cs typeface="Times New Roman" pitchFamily="18" charset="0"/>
              </a:rPr>
              <a:t> =</a:t>
            </a:r>
            <a:r>
              <a:rPr lang="ru-RU"/>
              <a:t> </a:t>
            </a:r>
            <a:r>
              <a:rPr lang="ru-RU" b="1"/>
              <a:t>144 + </a:t>
            </a:r>
            <a:r>
              <a:rPr lang="en-US" b="1"/>
              <a:t>b</a:t>
            </a:r>
            <a:r>
              <a:rPr lang="ru-RU" b="1" baseline="30000"/>
              <a:t>2</a:t>
            </a:r>
          </a:p>
        </p:txBody>
      </p:sp>
      <p:sp>
        <p:nvSpPr>
          <p:cNvPr id="105534" name="Text Box 62"/>
          <p:cNvSpPr txBox="1">
            <a:spLocks noChangeArrowheads="1"/>
          </p:cNvSpPr>
          <p:nvPr/>
        </p:nvSpPr>
        <p:spPr bwMode="auto">
          <a:xfrm>
            <a:off x="6659563" y="2636838"/>
            <a:ext cx="2987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</a:t>
            </a:r>
            <a:r>
              <a:rPr lang="en-US" b="1" dirty="0"/>
              <a:t>b</a:t>
            </a:r>
            <a:r>
              <a:rPr lang="ru-RU" b="1" baseline="30000" dirty="0"/>
              <a:t>2 </a:t>
            </a:r>
            <a:r>
              <a:rPr lang="ru-RU" b="1" dirty="0"/>
              <a:t> </a:t>
            </a:r>
            <a:r>
              <a:rPr lang="ru-RU" b="1" dirty="0" smtClean="0"/>
              <a:t>=169-144= </a:t>
            </a:r>
            <a:r>
              <a:rPr lang="ru-RU" b="1" dirty="0"/>
              <a:t>25</a:t>
            </a:r>
            <a:r>
              <a:rPr lang="ru-RU" dirty="0"/>
              <a:t> </a:t>
            </a:r>
          </a:p>
        </p:txBody>
      </p:sp>
      <p:sp>
        <p:nvSpPr>
          <p:cNvPr id="105535" name="Text Box 63"/>
          <p:cNvSpPr txBox="1">
            <a:spLocks noChangeArrowheads="1"/>
          </p:cNvSpPr>
          <p:nvPr/>
        </p:nvSpPr>
        <p:spPr bwMode="auto">
          <a:xfrm>
            <a:off x="6659563" y="299720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</a:t>
            </a:r>
            <a:r>
              <a:rPr lang="en-US" b="1" dirty="0"/>
              <a:t>b</a:t>
            </a:r>
            <a:r>
              <a:rPr lang="ru-RU" b="1" dirty="0"/>
              <a:t> = 5</a:t>
            </a:r>
            <a:r>
              <a:rPr lang="ru-RU" dirty="0"/>
              <a:t> </a:t>
            </a:r>
          </a:p>
        </p:txBody>
      </p:sp>
      <p:sp>
        <p:nvSpPr>
          <p:cNvPr id="105536" name="Text Box 64"/>
          <p:cNvSpPr txBox="1">
            <a:spLocks noChangeArrowheads="1"/>
          </p:cNvSpPr>
          <p:nvPr/>
        </p:nvSpPr>
        <p:spPr bwMode="auto">
          <a:xfrm>
            <a:off x="5724525" y="39338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4</a:t>
            </a:r>
            <a:r>
              <a:rPr lang="en-US" sz="3200" b="1"/>
              <a:t>b</a:t>
            </a:r>
            <a:r>
              <a:rPr lang="en-US" sz="4000" b="1">
                <a:cs typeface="Times New Roman" pitchFamily="18" charset="0"/>
              </a:rPr>
              <a:t>²</a:t>
            </a:r>
            <a:r>
              <a:rPr lang="ru-RU" sz="4000" b="1">
                <a:cs typeface="Times New Roman" pitchFamily="18" charset="0"/>
              </a:rPr>
              <a:t> </a:t>
            </a:r>
            <a:r>
              <a:rPr lang="ru-RU" sz="3200" b="1">
                <a:cs typeface="Times New Roman" pitchFamily="18" charset="0"/>
              </a:rPr>
              <a:t>=</a:t>
            </a:r>
            <a:r>
              <a:rPr lang="ru-RU"/>
              <a:t> </a:t>
            </a:r>
            <a:r>
              <a:rPr lang="en-US" sz="3200" b="1"/>
              <a:t>12</a:t>
            </a:r>
            <a:r>
              <a:rPr lang="ru-RU" sz="4000" b="1" baseline="30000"/>
              <a:t>2</a:t>
            </a:r>
            <a:r>
              <a:rPr lang="ru-RU" sz="4000" b="1"/>
              <a:t> + </a:t>
            </a:r>
            <a:r>
              <a:rPr lang="en-US" sz="3200" b="1"/>
              <a:t>b</a:t>
            </a:r>
            <a:r>
              <a:rPr lang="ru-RU" sz="4000" b="1" baseline="30000"/>
              <a:t>2</a:t>
            </a:r>
          </a:p>
        </p:txBody>
      </p:sp>
      <p:sp>
        <p:nvSpPr>
          <p:cNvPr id="105537" name="Text Box 65"/>
          <p:cNvSpPr txBox="1">
            <a:spLocks noChangeArrowheads="1"/>
          </p:cNvSpPr>
          <p:nvPr/>
        </p:nvSpPr>
        <p:spPr bwMode="auto">
          <a:xfrm>
            <a:off x="5724525" y="43656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3b</a:t>
            </a:r>
            <a:r>
              <a:rPr lang="en-US" sz="4000" b="1">
                <a:cs typeface="Times New Roman" pitchFamily="18" charset="0"/>
              </a:rPr>
              <a:t>²</a:t>
            </a:r>
            <a:r>
              <a:rPr lang="ru-RU" sz="4000" b="1">
                <a:cs typeface="Times New Roman" pitchFamily="18" charset="0"/>
              </a:rPr>
              <a:t> </a:t>
            </a:r>
            <a:r>
              <a:rPr lang="ru-RU" sz="3200" b="1">
                <a:cs typeface="Times New Roman" pitchFamily="18" charset="0"/>
              </a:rPr>
              <a:t>=</a:t>
            </a:r>
            <a:r>
              <a:rPr lang="ru-RU"/>
              <a:t> </a:t>
            </a:r>
            <a:r>
              <a:rPr lang="en-US" sz="3200" b="1"/>
              <a:t>144</a:t>
            </a:r>
            <a:endParaRPr lang="ru-RU" sz="4000" b="1" baseline="30000"/>
          </a:p>
        </p:txBody>
      </p:sp>
      <p:sp>
        <p:nvSpPr>
          <p:cNvPr id="105538" name="Text Box 66"/>
          <p:cNvSpPr txBox="1">
            <a:spLocks noChangeArrowheads="1"/>
          </p:cNvSpPr>
          <p:nvPr/>
        </p:nvSpPr>
        <p:spPr bwMode="auto">
          <a:xfrm>
            <a:off x="5724525" y="47244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</a:t>
            </a:r>
            <a:r>
              <a:rPr lang="en-US" sz="4000" b="1" dirty="0">
                <a:cs typeface="Times New Roman" pitchFamily="18" charset="0"/>
              </a:rPr>
              <a:t>²</a:t>
            </a:r>
            <a:r>
              <a:rPr lang="ru-RU" sz="4000" b="1" dirty="0">
                <a:cs typeface="Times New Roman" pitchFamily="18" charset="0"/>
              </a:rPr>
              <a:t> </a:t>
            </a:r>
            <a:r>
              <a:rPr lang="ru-RU" sz="3200" b="1" dirty="0">
                <a:cs typeface="Times New Roman" pitchFamily="18" charset="0"/>
              </a:rPr>
              <a:t>=</a:t>
            </a:r>
            <a:r>
              <a:rPr lang="ru-RU" dirty="0"/>
              <a:t> </a:t>
            </a:r>
            <a:r>
              <a:rPr lang="en-US" sz="3200" b="1" dirty="0"/>
              <a:t>48</a:t>
            </a:r>
            <a:endParaRPr lang="ru-RU" sz="4000" b="1" baseline="300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5724525" y="5229225"/>
            <a:ext cx="2819400" cy="701675"/>
            <a:chOff x="3606" y="3203"/>
            <a:chExt cx="1776" cy="442"/>
          </a:xfrm>
        </p:grpSpPr>
        <p:sp>
          <p:nvSpPr>
            <p:cNvPr id="105539" name="Text Box 67"/>
            <p:cNvSpPr txBox="1">
              <a:spLocks noChangeArrowheads="1"/>
            </p:cNvSpPr>
            <p:nvPr/>
          </p:nvSpPr>
          <p:spPr bwMode="auto">
            <a:xfrm>
              <a:off x="3606" y="3203"/>
              <a:ext cx="17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</a:t>
              </a:r>
              <a:r>
                <a:rPr lang="ru-RU" sz="4000" b="1">
                  <a:cs typeface="Times New Roman" pitchFamily="18" charset="0"/>
                </a:rPr>
                <a:t> </a:t>
              </a:r>
              <a:r>
                <a:rPr lang="ru-RU" sz="3200" b="1">
                  <a:cs typeface="Times New Roman" pitchFamily="18" charset="0"/>
                </a:rPr>
                <a:t>=</a:t>
              </a:r>
              <a:r>
                <a:rPr lang="ru-RU"/>
                <a:t> </a:t>
              </a:r>
              <a:r>
                <a:rPr lang="ru-RU">
                  <a:cs typeface="Times New Roman" pitchFamily="18" charset="0"/>
                </a:rPr>
                <a:t>√</a:t>
              </a:r>
              <a:r>
                <a:rPr lang="en-US" sz="3200" b="1"/>
                <a:t>48</a:t>
              </a:r>
              <a:endParaRPr lang="ru-RU" sz="4000" b="1" baseline="30000"/>
            </a:p>
          </p:txBody>
        </p:sp>
        <p:sp>
          <p:nvSpPr>
            <p:cNvPr id="105541" name="Line 69"/>
            <p:cNvSpPr>
              <a:spLocks noChangeShapeType="1"/>
            </p:cNvSpPr>
            <p:nvPr/>
          </p:nvSpPr>
          <p:spPr bwMode="auto">
            <a:xfrm>
              <a:off x="4195" y="333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05543" name="Text Box 71"/>
          <p:cNvSpPr txBox="1">
            <a:spLocks noChangeArrowheads="1"/>
          </p:cNvSpPr>
          <p:nvPr/>
        </p:nvSpPr>
        <p:spPr bwMode="auto">
          <a:xfrm>
            <a:off x="5724525" y="5661025"/>
            <a:ext cx="28194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 baseline="30000" dirty="0">
              <a:cs typeface="Times New Roman" pitchFamily="18" charset="0"/>
            </a:endParaRPr>
          </a:p>
        </p:txBody>
      </p: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4356100" y="2205038"/>
            <a:ext cx="1065213" cy="579437"/>
            <a:chOff x="2734" y="1631"/>
            <a:chExt cx="671" cy="365"/>
          </a:xfrm>
        </p:grpSpPr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2734" y="1631"/>
              <a:ext cx="6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800" dirty="0" smtClean="0">
                  <a:cs typeface="Times New Roman" pitchFamily="18" charset="0"/>
                </a:rPr>
                <a:t>√</a:t>
              </a:r>
              <a:r>
                <a:rPr lang="ru-RU" sz="2800" dirty="0" smtClean="0">
                  <a:cs typeface="Times New Roman" pitchFamily="18" charset="0"/>
                </a:rPr>
                <a:t>48</a:t>
              </a:r>
              <a:endParaRPr lang="en-US" sz="2800" dirty="0">
                <a:cs typeface="Times New Roman" pitchFamily="18" charset="0"/>
              </a:endParaRPr>
            </a:p>
          </p:txBody>
        </p:sp>
        <p:sp>
          <p:nvSpPr>
            <p:cNvPr id="105546" name="Line 74"/>
            <p:cNvSpPr>
              <a:spLocks noChangeShapeType="1"/>
            </p:cNvSpPr>
            <p:nvPr/>
          </p:nvSpPr>
          <p:spPr bwMode="auto">
            <a:xfrm>
              <a:off x="3152" y="16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05548" name="Text Box 76"/>
          <p:cNvSpPr txBox="1">
            <a:spLocks noChangeArrowheads="1"/>
          </p:cNvSpPr>
          <p:nvPr/>
        </p:nvSpPr>
        <p:spPr bwMode="auto">
          <a:xfrm>
            <a:off x="4211638" y="4221163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4000" b="1"/>
              <a:t>а</a:t>
            </a:r>
            <a:r>
              <a:rPr lang="ru-RU" sz="4000" b="1" baseline="30000"/>
              <a:t>2</a:t>
            </a:r>
            <a:r>
              <a:rPr lang="ru-RU" sz="4000" b="1"/>
              <a:t> + </a:t>
            </a:r>
            <a:r>
              <a:rPr lang="en-US" sz="3200" b="1"/>
              <a:t>b</a:t>
            </a:r>
            <a:r>
              <a:rPr lang="ru-RU" sz="4000" b="1" baseline="30000"/>
              <a:t>2</a:t>
            </a:r>
            <a:r>
              <a:rPr lang="en-US" sz="4000" b="1"/>
              <a:t> =c</a:t>
            </a:r>
            <a:r>
              <a:rPr lang="en-US" sz="4000" b="1">
                <a:cs typeface="Times New Roman" pitchFamily="18" charset="0"/>
              </a:rPr>
              <a:t>²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05549" name="Text Box 77"/>
          <p:cNvSpPr txBox="1">
            <a:spLocks noChangeArrowheads="1"/>
          </p:cNvSpPr>
          <p:nvPr/>
        </p:nvSpPr>
        <p:spPr bwMode="auto">
          <a:xfrm>
            <a:off x="4716463" y="4581525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3600" b="1"/>
              <a:t>а</a:t>
            </a:r>
            <a:r>
              <a:rPr lang="ru-RU" sz="3600" b="1" baseline="30000"/>
              <a:t>2</a:t>
            </a:r>
            <a:r>
              <a:rPr lang="ru-RU" sz="3600" b="1"/>
              <a:t> </a:t>
            </a:r>
            <a:r>
              <a:rPr lang="en-US" sz="3600" b="1"/>
              <a:t>=c</a:t>
            </a:r>
            <a:r>
              <a:rPr lang="en-US" sz="3600" b="1">
                <a:cs typeface="Times New Roman" pitchFamily="18" charset="0"/>
              </a:rPr>
              <a:t>²-b²</a:t>
            </a:r>
          </a:p>
        </p:txBody>
      </p:sp>
      <p:sp>
        <p:nvSpPr>
          <p:cNvPr id="105551" name="Text Box 79"/>
          <p:cNvSpPr txBox="1">
            <a:spLocks noChangeArrowheads="1"/>
          </p:cNvSpPr>
          <p:nvPr/>
        </p:nvSpPr>
        <p:spPr bwMode="auto">
          <a:xfrm>
            <a:off x="4859338" y="5300663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</a:t>
            </a:r>
            <a:r>
              <a:rPr lang="ru-RU" sz="3600" b="1" baseline="30000"/>
              <a:t>2</a:t>
            </a:r>
            <a:r>
              <a:rPr lang="en-US" sz="3600" b="1"/>
              <a:t> =c</a:t>
            </a:r>
            <a:r>
              <a:rPr lang="en-US" sz="3600" b="1">
                <a:cs typeface="Times New Roman" pitchFamily="18" charset="0"/>
              </a:rPr>
              <a:t>²-a²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716463" y="4724400"/>
            <a:ext cx="3960812" cy="641350"/>
            <a:chOff x="1973" y="3067"/>
            <a:chExt cx="2495" cy="404"/>
          </a:xfrm>
        </p:grpSpPr>
        <p:sp>
          <p:nvSpPr>
            <p:cNvPr id="105550" name="Text Box 78"/>
            <p:cNvSpPr txBox="1">
              <a:spLocks noChangeArrowheads="1"/>
            </p:cNvSpPr>
            <p:nvPr/>
          </p:nvSpPr>
          <p:spPr bwMode="auto">
            <a:xfrm>
              <a:off x="1973" y="3067"/>
              <a:ext cx="24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 </a:t>
              </a:r>
              <a:r>
                <a:rPr lang="ru-RU" sz="3600" b="1"/>
                <a:t>а</a:t>
              </a:r>
              <a:r>
                <a:rPr lang="en-US" sz="3600" b="1"/>
                <a:t>=</a:t>
              </a:r>
              <a:r>
                <a:rPr lang="en-US" sz="3600" b="1">
                  <a:cs typeface="Times New Roman" pitchFamily="18" charset="0"/>
                </a:rPr>
                <a:t>√</a:t>
              </a:r>
              <a:r>
                <a:rPr lang="en-US" sz="3600" b="1"/>
                <a:t>c</a:t>
              </a:r>
              <a:r>
                <a:rPr lang="en-US" sz="3600" b="1">
                  <a:cs typeface="Times New Roman" pitchFamily="18" charset="0"/>
                </a:rPr>
                <a:t>²-b²</a:t>
              </a:r>
            </a:p>
          </p:txBody>
        </p:sp>
        <p:sp>
          <p:nvSpPr>
            <p:cNvPr id="105553" name="Line 81"/>
            <p:cNvSpPr>
              <a:spLocks noChangeShapeType="1"/>
            </p:cNvSpPr>
            <p:nvPr/>
          </p:nvSpPr>
          <p:spPr bwMode="auto">
            <a:xfrm>
              <a:off x="2562" y="3113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859338" y="5661025"/>
            <a:ext cx="3960812" cy="701675"/>
            <a:chOff x="2381" y="3612"/>
            <a:chExt cx="2495" cy="442"/>
          </a:xfrm>
        </p:grpSpPr>
        <p:sp>
          <p:nvSpPr>
            <p:cNvPr id="105552" name="Text Box 80"/>
            <p:cNvSpPr txBox="1">
              <a:spLocks noChangeArrowheads="1"/>
            </p:cNvSpPr>
            <p:nvPr/>
          </p:nvSpPr>
          <p:spPr bwMode="auto">
            <a:xfrm>
              <a:off x="2381" y="3612"/>
              <a:ext cx="24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/>
                <a:t>b</a:t>
              </a:r>
              <a:r>
                <a:rPr lang="en-US" sz="4000" b="1" dirty="0"/>
                <a:t> =</a:t>
              </a:r>
              <a:r>
                <a:rPr lang="en-US" sz="4000" b="1" dirty="0">
                  <a:cs typeface="Times New Roman" pitchFamily="18" charset="0"/>
                </a:rPr>
                <a:t>√</a:t>
              </a:r>
              <a:r>
                <a:rPr lang="en-US" sz="4000" b="1" dirty="0"/>
                <a:t>c</a:t>
              </a:r>
              <a:r>
                <a:rPr lang="en-US" sz="4000" b="1" dirty="0">
                  <a:cs typeface="Times New Roman" pitchFamily="18" charset="0"/>
                </a:rPr>
                <a:t>²-a²</a:t>
              </a:r>
              <a:endParaRPr lang="en-US" b="1" dirty="0">
                <a:cs typeface="Times New Roman" pitchFamily="18" charset="0"/>
              </a:endParaRPr>
            </a:p>
          </p:txBody>
        </p:sp>
        <p:sp>
          <p:nvSpPr>
            <p:cNvPr id="105555" name="Line 83"/>
            <p:cNvSpPr>
              <a:spLocks noChangeShapeType="1"/>
            </p:cNvSpPr>
            <p:nvPr/>
          </p:nvSpPr>
          <p:spPr bwMode="auto">
            <a:xfrm>
              <a:off x="3016" y="3657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05557" name="AutoShape 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84213" cy="358775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58" name="Text Box 86"/>
          <p:cNvSpPr txBox="1">
            <a:spLocks noChangeArrowheads="1"/>
          </p:cNvSpPr>
          <p:nvPr/>
        </p:nvSpPr>
        <p:spPr bwMode="auto">
          <a:xfrm>
            <a:off x="3203575" y="3429000"/>
            <a:ext cx="540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Запишем формулы для нахождения катетов прямоугольного треугольника: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05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05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5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5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5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5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6" grpId="0"/>
      <p:bldP spid="105477" grpId="0"/>
      <p:bldP spid="105477" grpId="1"/>
      <p:bldP spid="105478" grpId="0"/>
      <p:bldP spid="105478" grpId="1"/>
      <p:bldP spid="105479" grpId="0"/>
      <p:bldP spid="105481" grpId="0"/>
      <p:bldP spid="105482" grpId="0"/>
      <p:bldP spid="105483" grpId="0"/>
      <p:bldP spid="105484" grpId="0"/>
      <p:bldP spid="105532" grpId="0"/>
      <p:bldP spid="105532" grpId="1"/>
      <p:bldP spid="105533" grpId="0"/>
      <p:bldP spid="105533" grpId="1"/>
      <p:bldP spid="105534" grpId="0"/>
      <p:bldP spid="105534" grpId="1"/>
      <p:bldP spid="105535" grpId="0"/>
      <p:bldP spid="105535" grpId="1"/>
      <p:bldP spid="105536" grpId="0"/>
      <p:bldP spid="105536" grpId="1"/>
      <p:bldP spid="105536" grpId="2"/>
      <p:bldP spid="105537" grpId="0"/>
      <p:bldP spid="105537" grpId="1"/>
      <p:bldP spid="105538" grpId="0"/>
      <p:bldP spid="105538" grpId="1"/>
      <p:bldP spid="105548" grpId="0"/>
      <p:bldP spid="105549" grpId="0"/>
      <p:bldP spid="105551" grpId="0"/>
      <p:bldP spid="105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258888" y="1125538"/>
            <a:ext cx="6840537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Что изображено?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5580063" y="3644900"/>
          <a:ext cx="2232025" cy="1525588"/>
        </p:xfrm>
        <a:graphic>
          <a:graphicData uri="http://schemas.openxmlformats.org/presentationml/2006/ole">
            <p:oleObj spid="_x0000_s79874" name="Формула" r:id="rId4" imgW="571252" imgH="393529" progId="Equation.3">
              <p:embed/>
            </p:oleObj>
          </a:graphicData>
        </a:graphic>
      </p:graphicFrame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971550" y="404813"/>
            <a:ext cx="7777163" cy="5794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3200" b="1"/>
              <a:t>Вопросы</a:t>
            </a:r>
            <a:endParaRPr lang="ru-RU" sz="3200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115616" y="2564904"/>
            <a:ext cx="6912768" cy="36933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Чему равна сумма острых углов в прямоугольном треугольнике?</a:t>
            </a:r>
            <a:endParaRPr lang="ru-RU" dirty="0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932363" y="5516563"/>
            <a:ext cx="3657600" cy="5794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ym typeface="Symbol" pitchFamily="18" charset="2"/>
              </a:rPr>
              <a:t></a:t>
            </a:r>
            <a:r>
              <a:rPr lang="ru-RU" sz="3200" b="1"/>
              <a:t>А + </a:t>
            </a:r>
            <a:r>
              <a:rPr lang="ru-RU" sz="3200" b="1">
                <a:sym typeface="Symbol" pitchFamily="18" charset="2"/>
              </a:rPr>
              <a:t></a:t>
            </a:r>
            <a:r>
              <a:rPr lang="ru-RU" sz="3200" b="1"/>
              <a:t>В = 90°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258888" y="2060847"/>
            <a:ext cx="6840537" cy="36933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Чему равна площадь этого треугольника?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1258888" y="1562099"/>
            <a:ext cx="6840537" cy="36933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Как называются стороны АС и ВС?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547813" y="3213100"/>
            <a:ext cx="3409950" cy="2762250"/>
            <a:chOff x="975" y="2024"/>
            <a:chExt cx="2148" cy="1740"/>
          </a:xfrm>
        </p:grpSpPr>
        <p:sp>
          <p:nvSpPr>
            <p:cNvPr id="41987" name="Text Box 3"/>
            <p:cNvSpPr txBox="1">
              <a:spLocks noChangeArrowheads="1"/>
            </p:cNvSpPr>
            <p:nvPr/>
          </p:nvSpPr>
          <p:spPr bwMode="auto">
            <a:xfrm>
              <a:off x="2834" y="347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C</a:t>
              </a:r>
            </a:p>
          </p:txBody>
        </p:sp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2789" y="2024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A</a:t>
              </a:r>
            </a:p>
          </p:txBody>
        </p:sp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975" y="3475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B</a:t>
              </a:r>
            </a:p>
          </p:txBody>
        </p:sp>
        <p:sp>
          <p:nvSpPr>
            <p:cNvPr id="41986" name="AutoShape 2"/>
            <p:cNvSpPr>
              <a:spLocks noChangeArrowheads="1"/>
            </p:cNvSpPr>
            <p:nvPr/>
          </p:nvSpPr>
          <p:spPr bwMode="auto">
            <a:xfrm rot="16203125">
              <a:off x="1431" y="2159"/>
              <a:ext cx="1132" cy="1589"/>
            </a:xfrm>
            <a:prstGeom prst="rtTriangl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927" y="3475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a</a:t>
              </a: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2835" y="28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b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735" y="3444"/>
              <a:ext cx="96" cy="96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2" name="Text Box 28"/>
            <p:cNvSpPr txBox="1">
              <a:spLocks noChangeArrowheads="1"/>
            </p:cNvSpPr>
            <p:nvPr/>
          </p:nvSpPr>
          <p:spPr bwMode="auto">
            <a:xfrm>
              <a:off x="1791" y="2750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</a:t>
              </a:r>
            </a:p>
          </p:txBody>
        </p:sp>
      </p:grpSp>
      <p:sp>
        <p:nvSpPr>
          <p:cNvPr id="42014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2006" grpId="0" autoUpdateAnimBg="0"/>
      <p:bldP spid="42007" grpId="0"/>
      <p:bldP spid="42008" grpId="0" autoUpdateAnimBg="0"/>
      <p:bldP spid="42010" grpId="0"/>
      <p:bldP spid="420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403350" y="620713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с</a:t>
            </a:r>
            <a:r>
              <a:rPr lang="en-US" sz="4000" b="1">
                <a:cs typeface="Times New Roman" pitchFamily="18" charset="0"/>
              </a:rPr>
              <a:t>²</a:t>
            </a:r>
            <a:r>
              <a:rPr lang="ru-RU" sz="4000" b="1">
                <a:cs typeface="Times New Roman" pitchFamily="18" charset="0"/>
              </a:rPr>
              <a:t> </a:t>
            </a:r>
            <a:r>
              <a:rPr lang="ru-RU" sz="3200" b="1">
                <a:cs typeface="Times New Roman" pitchFamily="18" charset="0"/>
              </a:rPr>
              <a:t>=</a:t>
            </a:r>
            <a:r>
              <a:rPr lang="ru-RU"/>
              <a:t> </a:t>
            </a:r>
            <a:r>
              <a:rPr lang="ru-RU" sz="4000" b="1"/>
              <a:t>а</a:t>
            </a:r>
            <a:r>
              <a:rPr lang="ru-RU" sz="4000" b="1" baseline="30000"/>
              <a:t>2</a:t>
            </a:r>
            <a:r>
              <a:rPr lang="ru-RU" sz="4000" b="1"/>
              <a:t> + </a:t>
            </a:r>
            <a:r>
              <a:rPr lang="en-US" sz="4000" b="1"/>
              <a:t>b</a:t>
            </a:r>
            <a:r>
              <a:rPr lang="ru-RU" sz="4000" b="1" baseline="30000"/>
              <a:t>2</a:t>
            </a: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4787900" y="476250"/>
            <a:ext cx="2089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/>
              <a:t>Задача №4</a:t>
            </a:r>
            <a:endParaRPr lang="ru-RU" sz="4000" b="1" dirty="0"/>
          </a:p>
        </p:txBody>
      </p:sp>
      <p:sp>
        <p:nvSpPr>
          <p:cNvPr id="106539" name="Rectangle 43"/>
          <p:cNvSpPr>
            <a:spLocks noChangeArrowheads="1"/>
          </p:cNvSpPr>
          <p:nvPr/>
        </p:nvSpPr>
        <p:spPr bwMode="auto">
          <a:xfrm>
            <a:off x="1692275" y="2349500"/>
            <a:ext cx="3311525" cy="16557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1331913" y="39338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endParaRPr lang="ru-RU"/>
          </a:p>
        </p:txBody>
      </p:sp>
      <p:sp>
        <p:nvSpPr>
          <p:cNvPr id="106541" name="Text Box 45"/>
          <p:cNvSpPr txBox="1">
            <a:spLocks noChangeArrowheads="1"/>
          </p:cNvSpPr>
          <p:nvPr/>
        </p:nvSpPr>
        <p:spPr bwMode="auto">
          <a:xfrm>
            <a:off x="5003800" y="19891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endParaRPr lang="ru-RU"/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1331913" y="19891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endParaRPr lang="ru-RU"/>
          </a:p>
        </p:txBody>
      </p:sp>
      <p:sp>
        <p:nvSpPr>
          <p:cNvPr id="106543" name="Text Box 47"/>
          <p:cNvSpPr txBox="1">
            <a:spLocks noChangeArrowheads="1"/>
          </p:cNvSpPr>
          <p:nvPr/>
        </p:nvSpPr>
        <p:spPr bwMode="auto">
          <a:xfrm>
            <a:off x="5076825" y="39338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endParaRPr lang="ru-RU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>
            <a:off x="1692275" y="2349500"/>
            <a:ext cx="0" cy="16557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 flipV="1">
            <a:off x="1692275" y="2349500"/>
            <a:ext cx="3311525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1692275" y="4005263"/>
            <a:ext cx="3311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1187450" y="27813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5</a:t>
            </a:r>
            <a:endParaRPr lang="ru-RU" b="1"/>
          </a:p>
        </p:txBody>
      </p:sp>
      <p:sp>
        <p:nvSpPr>
          <p:cNvPr id="106548" name="Text Box 52"/>
          <p:cNvSpPr txBox="1">
            <a:spLocks noChangeArrowheads="1"/>
          </p:cNvSpPr>
          <p:nvPr/>
        </p:nvSpPr>
        <p:spPr bwMode="auto">
          <a:xfrm>
            <a:off x="2700338" y="29241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13</a:t>
            </a:r>
            <a:endParaRPr lang="ru-RU" b="1"/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5003800" y="2349500"/>
            <a:ext cx="0" cy="16557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6550" name="Text Box 54"/>
          <p:cNvSpPr txBox="1">
            <a:spLocks noChangeArrowheads="1"/>
          </p:cNvSpPr>
          <p:nvPr/>
        </p:nvSpPr>
        <p:spPr bwMode="auto">
          <a:xfrm>
            <a:off x="5580063" y="2060575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AD</a:t>
            </a:r>
            <a:r>
              <a:rPr lang="en-US" sz="3600">
                <a:cs typeface="Times New Roman" pitchFamily="18" charset="0"/>
              </a:rPr>
              <a:t>²=AC²-CD²</a:t>
            </a:r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5651500" y="2852738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AD</a:t>
            </a:r>
            <a:r>
              <a:rPr lang="en-US" sz="3600">
                <a:cs typeface="Times New Roman" pitchFamily="18" charset="0"/>
              </a:rPr>
              <a:t>=12</a:t>
            </a: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1692275" y="2349500"/>
            <a:ext cx="3311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6553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84213" cy="358775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60F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20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39" grpId="0" animBg="1"/>
      <p:bldP spid="106544" grpId="0" animBg="1"/>
      <p:bldP spid="106544" grpId="1" animBg="1"/>
      <p:bldP spid="106544" grpId="2" animBg="1"/>
      <p:bldP spid="106544" grpId="3" animBg="1"/>
      <p:bldP spid="106549" grpId="0" animBg="1"/>
      <p:bldP spid="106549" grpId="1" animBg="1"/>
      <p:bldP spid="106549" grpId="2" animBg="1"/>
      <p:bldP spid="106549" grpId="3" animBg="1"/>
      <p:bldP spid="106550" grpId="0"/>
      <p:bldP spid="1065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№5</a:t>
            </a:r>
            <a:endParaRPr lang="ru-RU" dirty="0"/>
          </a:p>
        </p:txBody>
      </p:sp>
      <p:sp>
        <p:nvSpPr>
          <p:cNvPr id="107533" name="Text Box 1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4500563" y="1773238"/>
            <a:ext cx="3733800" cy="4535487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000" dirty="0"/>
              <a:t>Дано: </a:t>
            </a:r>
            <a:r>
              <a:rPr lang="ru-RU" sz="2000" dirty="0">
                <a:cs typeface="Times New Roman" pitchFamily="18" charset="0"/>
              </a:rPr>
              <a:t>∆АВС, АВ=ВС=17 см, АС=16 см, </a:t>
            </a:r>
            <a:r>
              <a:rPr lang="en-US" sz="2000" dirty="0">
                <a:cs typeface="Times New Roman" pitchFamily="18" charset="0"/>
              </a:rPr>
              <a:t>BD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AC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dirty="0">
                <a:cs typeface="Times New Roman" pitchFamily="18" charset="0"/>
                <a:sym typeface="Symbol" pitchFamily="18" charset="2"/>
              </a:rPr>
              <a:t>Найти: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BD.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dirty="0">
                <a:cs typeface="Times New Roman" pitchFamily="18" charset="0"/>
                <a:sym typeface="Symbol" pitchFamily="18" charset="2"/>
              </a:rPr>
              <a:t>Решение.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dirty="0">
                <a:cs typeface="Times New Roman" pitchFamily="18" charset="0"/>
                <a:sym typeface="Symbol" pitchFamily="18" charset="2"/>
              </a:rPr>
              <a:t>1.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AD=DC=AC</a:t>
            </a:r>
            <a:r>
              <a:rPr lang="ru-RU" sz="2000" dirty="0">
                <a:cs typeface="Times New Roman" pitchFamily="18" charset="0"/>
                <a:sym typeface="Symbol" pitchFamily="18" charset="2"/>
              </a:rPr>
              <a:t>: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2=8 c</a:t>
            </a:r>
            <a:r>
              <a:rPr lang="ru-RU" sz="2000" dirty="0">
                <a:cs typeface="Times New Roman" pitchFamily="18" charset="0"/>
                <a:sym typeface="Symbol" pitchFamily="18" charset="2"/>
              </a:rPr>
              <a:t>м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dirty="0">
                <a:cs typeface="Times New Roman" pitchFamily="18" charset="0"/>
                <a:sym typeface="Symbol" pitchFamily="18" charset="2"/>
              </a:rPr>
              <a:t>2. Рассмотрим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∆ADB</a:t>
            </a:r>
            <a:r>
              <a:rPr lang="ru-RU" sz="2000" dirty="0"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cs typeface="Times New Roman" pitchFamily="18" charset="0"/>
                <a:sym typeface="Symbol" pitchFamily="18" charset="2"/>
              </a:rPr>
              <a:t>BD²=AB²-AD²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cs typeface="Times New Roman" pitchFamily="18" charset="0"/>
                <a:sym typeface="Symbol" pitchFamily="18" charset="2"/>
              </a:rPr>
              <a:t>BD=√289-64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cs typeface="Times New Roman" pitchFamily="18" charset="0"/>
                <a:sym typeface="Symbol" pitchFamily="18" charset="2"/>
              </a:rPr>
              <a:t>BD=15</a:t>
            </a:r>
            <a:r>
              <a:rPr lang="ru-RU" sz="2000" dirty="0">
                <a:cs typeface="Times New Roman" pitchFamily="18" charset="0"/>
                <a:sym typeface="Symbol" pitchFamily="18" charset="2"/>
              </a:rPr>
              <a:t> (см)</a:t>
            </a:r>
            <a:endParaRPr lang="en-US" sz="2000" dirty="0"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ru-RU" sz="2000" dirty="0">
                <a:cs typeface="Times New Roman" pitchFamily="18" charset="0"/>
                <a:sym typeface="Symbol" pitchFamily="18" charset="2"/>
              </a:rPr>
              <a:t>Ответ: 15 см</a:t>
            </a:r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1331913" y="2492375"/>
            <a:ext cx="1152525" cy="26654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2484438" y="2492375"/>
            <a:ext cx="1150937" cy="26654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484438" y="2492375"/>
            <a:ext cx="0" cy="2665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1331913" y="5157788"/>
            <a:ext cx="2303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1331913" y="2492375"/>
            <a:ext cx="2305050" cy="2663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116013" y="50847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635375" y="50847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268538" y="19891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endParaRPr lang="ru-RU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268538" y="50847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endParaRPr lang="ru-RU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5219700" y="48688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>
            <a:off x="2484438" y="2492375"/>
            <a:ext cx="0" cy="266541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754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84213" cy="358775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3"/>
          </p:nvPr>
        </p:nvSpPr>
        <p:spPr>
          <a:xfrm>
            <a:off x="928662" y="1857364"/>
            <a:ext cx="7758138" cy="43672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7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7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7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7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7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7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33" grpId="0" build="p"/>
      <p:bldP spid="107525" grpId="0" animBg="1"/>
      <p:bldP spid="107525" grpId="1" animBg="1"/>
      <p:bldP spid="107525" grpId="2" animBg="1"/>
      <p:bldP spid="107526" grpId="0" animBg="1"/>
      <p:bldP spid="107526" grpId="1" animBg="1"/>
      <p:bldP spid="107526" grpId="2" animBg="1"/>
      <p:bldP spid="107524" grpId="0" animBg="1"/>
      <p:bldP spid="107529" grpId="0"/>
      <p:bldP spid="107531" grpId="0"/>
      <p:bldP spid="107532" grpId="0"/>
      <p:bldP spid="107534" grpId="0"/>
      <p:bldP spid="1075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Провести самооценку собственной учебной деятельности по таблице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899592" y="2060848"/>
          <a:ext cx="7704856" cy="305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872208"/>
                <a:gridCol w="1872208"/>
                <a:gridCol w="1872208"/>
              </a:tblGrid>
              <a:tr h="1067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Активность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69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тему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Усвоил хорошо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Усвоил частично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Усвоил слабо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13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Объяснить товарищу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Могу сам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Могу, но с подсказками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затрудняюсь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П.63, задачи №3-4 </a:t>
            </a:r>
            <a:r>
              <a:rPr lang="ru-RU" dirty="0" err="1" smtClean="0"/>
              <a:t>стр</a:t>
            </a:r>
            <a:r>
              <a:rPr lang="ru-RU" dirty="0" smtClean="0"/>
              <a:t> 101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dirty="0" smtClean="0"/>
              <a:t>Подготовить сообщение  «Египетский треугольник».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smtClean="0">
                <a:solidFill>
                  <a:srgbClr val="FFFF00"/>
                </a:solidFill>
              </a:rPr>
              <a:t>СПАСИБО ЗА УРОК!!!</a:t>
            </a:r>
          </a:p>
        </p:txBody>
      </p:sp>
      <p:pic>
        <p:nvPicPr>
          <p:cNvPr id="2355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4" t="316" r="-162" b="8774"/>
          <a:stretch>
            <a:fillRect/>
          </a:stretch>
        </p:blipFill>
        <p:spPr>
          <a:xfrm>
            <a:off x="1071563" y="1557338"/>
            <a:ext cx="6956425" cy="48037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6375" y="1773238"/>
            <a:ext cx="6477000" cy="2971800"/>
            <a:chOff x="192" y="240"/>
            <a:chExt cx="4080" cy="1872"/>
          </a:xfrm>
        </p:grpSpPr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480" y="480"/>
              <a:ext cx="1008" cy="1440"/>
            </a:xfrm>
            <a:prstGeom prst="rtTriangl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240" y="24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B</a:t>
              </a: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92" y="17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C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1488" y="17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A</a:t>
              </a:r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816" y="1872"/>
              <a:ext cx="0" cy="9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32" y="1104"/>
              <a:ext cx="14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32" y="1152"/>
              <a:ext cx="14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 rot="-5396875">
              <a:off x="2544" y="624"/>
              <a:ext cx="1008" cy="1440"/>
            </a:xfrm>
            <a:prstGeom prst="rtTriangl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3792" y="172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C</a:t>
              </a:r>
              <a:r>
                <a:rPr lang="ru-RU" baseline="-25000"/>
                <a:t>1</a:t>
              </a:r>
              <a:endParaRPr lang="ru-RU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3792" y="62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A</a:t>
              </a:r>
              <a:r>
                <a:rPr lang="ru-RU" baseline="-25000"/>
                <a:t>1</a:t>
              </a:r>
              <a:endParaRPr lang="ru-RU"/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2064" y="182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B</a:t>
              </a:r>
              <a:r>
                <a:rPr lang="ru-RU" baseline="-25000"/>
                <a:t>1</a:t>
              </a:r>
              <a:endParaRPr lang="ru-RU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3696" y="1488"/>
              <a:ext cx="192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rot="5014276" flipH="1">
              <a:off x="3048" y="1848"/>
              <a:ext cx="167" cy="2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 rot="5014276" flipH="1">
              <a:off x="3144" y="1848"/>
              <a:ext cx="167" cy="2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480" y="17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624" y="1776"/>
              <a:ext cx="0" cy="14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3648" y="1728"/>
              <a:ext cx="0" cy="14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3648" y="1728"/>
              <a:ext cx="14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1476375" y="908050"/>
            <a:ext cx="6553200" cy="5191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/>
              <a:t>Докажите, что треугольники равны.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6934200" y="1371600"/>
            <a:ext cx="1295400" cy="3365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graphicFrame>
        <p:nvGraphicFramePr>
          <p:cNvPr id="35865" name="Object 2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39938" name="Equation" r:id="rId4" imgW="114120" imgH="215640" progId="Equation.3">
              <p:embed/>
            </p:oleObj>
          </a:graphicData>
        </a:graphic>
      </p:graphicFrame>
      <p:sp>
        <p:nvSpPr>
          <p:cNvPr id="35869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7"/>
          <p:cNvSpPr>
            <a:spLocks noChangeArrowheads="1"/>
          </p:cNvSpPr>
          <p:nvPr/>
        </p:nvSpPr>
        <p:spPr bwMode="auto">
          <a:xfrm>
            <a:off x="683568" y="404664"/>
            <a:ext cx="6551612" cy="3240087"/>
          </a:xfrm>
          <a:prstGeom prst="pentagon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2291" name="TextBox 14"/>
          <p:cNvSpPr txBox="1">
            <a:spLocks noChangeArrowheads="1"/>
          </p:cNvSpPr>
          <p:nvPr/>
        </p:nvSpPr>
        <p:spPr bwMode="auto">
          <a:xfrm>
            <a:off x="1619250" y="3644900"/>
            <a:ext cx="503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/>
              <a:t>A</a:t>
            </a:r>
            <a:endParaRPr lang="ru-RU" sz="2200"/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323850" y="1268413"/>
            <a:ext cx="503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/>
              <a:t>B</a:t>
            </a:r>
            <a:endParaRPr lang="ru-RU" sz="2200"/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3563938" y="0"/>
            <a:ext cx="5032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/>
              <a:t>C</a:t>
            </a:r>
            <a:endParaRPr lang="ru-RU" sz="2200"/>
          </a:p>
        </p:txBody>
      </p:sp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7164388" y="1341438"/>
            <a:ext cx="503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/>
              <a:t>D</a:t>
            </a:r>
            <a:endParaRPr lang="ru-RU" sz="2200"/>
          </a:p>
        </p:txBody>
      </p:sp>
      <p:sp>
        <p:nvSpPr>
          <p:cNvPr id="12295" name="TextBox 14"/>
          <p:cNvSpPr txBox="1">
            <a:spLocks noChangeArrowheads="1"/>
          </p:cNvSpPr>
          <p:nvPr/>
        </p:nvSpPr>
        <p:spPr bwMode="auto">
          <a:xfrm>
            <a:off x="5724525" y="3644900"/>
            <a:ext cx="503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/>
              <a:t>E</a:t>
            </a:r>
            <a:endParaRPr lang="ru-RU" sz="2200"/>
          </a:p>
        </p:txBody>
      </p:sp>
      <p:sp>
        <p:nvSpPr>
          <p:cNvPr id="12296" name="Line 19"/>
          <p:cNvSpPr>
            <a:spLocks noChangeShapeType="1"/>
          </p:cNvSpPr>
          <p:nvPr/>
        </p:nvSpPr>
        <p:spPr bwMode="auto">
          <a:xfrm flipV="1">
            <a:off x="1979712" y="404811"/>
            <a:ext cx="1944588" cy="324021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755650" y="4508500"/>
            <a:ext cx="770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</a:rPr>
              <a:t>S</a:t>
            </a:r>
            <a:r>
              <a:rPr lang="en-US" sz="3200" baseline="-25000">
                <a:solidFill>
                  <a:srgbClr val="008000"/>
                </a:solidFill>
              </a:rPr>
              <a:t>ABCDE</a:t>
            </a:r>
            <a:r>
              <a:rPr lang="en-US" sz="3200">
                <a:solidFill>
                  <a:srgbClr val="008000"/>
                </a:solidFill>
              </a:rPr>
              <a:t> = S</a:t>
            </a:r>
            <a:r>
              <a:rPr lang="en-US" sz="3200" baseline="-25000">
                <a:solidFill>
                  <a:srgbClr val="008000"/>
                </a:solidFill>
              </a:rPr>
              <a:t>ABC </a:t>
            </a:r>
            <a:r>
              <a:rPr lang="en-US" sz="3200">
                <a:solidFill>
                  <a:srgbClr val="008000"/>
                </a:solidFill>
              </a:rPr>
              <a:t>+ S</a:t>
            </a:r>
            <a:r>
              <a:rPr lang="en-US" sz="3200" baseline="-25000">
                <a:solidFill>
                  <a:srgbClr val="008000"/>
                </a:solidFill>
              </a:rPr>
              <a:t>ADC </a:t>
            </a:r>
            <a:r>
              <a:rPr lang="en-US" sz="3200">
                <a:solidFill>
                  <a:srgbClr val="008000"/>
                </a:solidFill>
              </a:rPr>
              <a:t>+ S</a:t>
            </a:r>
            <a:r>
              <a:rPr lang="en-US" sz="3200" baseline="-25000">
                <a:solidFill>
                  <a:srgbClr val="008000"/>
                </a:solidFill>
              </a:rPr>
              <a:t>ADE</a:t>
            </a:r>
            <a:r>
              <a:rPr lang="en-US" sz="3200">
                <a:solidFill>
                  <a:srgbClr val="008000"/>
                </a:solidFill>
              </a:rPr>
              <a:t> </a:t>
            </a:r>
            <a:endParaRPr lang="ru-RU" sz="3200">
              <a:solidFill>
                <a:srgbClr val="008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79712" y="1628800"/>
            <a:ext cx="5256584" cy="201622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188913"/>
            <a:ext cx="5832475" cy="3141662"/>
            <a:chOff x="384" y="576"/>
            <a:chExt cx="1824" cy="11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" y="576"/>
              <a:ext cx="1728" cy="807"/>
              <a:chOff x="1584" y="12131"/>
              <a:chExt cx="4320" cy="2016"/>
            </a:xfrm>
          </p:grpSpPr>
          <p:sp>
            <p:nvSpPr>
              <p:cNvPr id="13322" name="Line 4"/>
              <p:cNvSpPr>
                <a:spLocks noChangeShapeType="1"/>
              </p:cNvSpPr>
              <p:nvPr/>
            </p:nvSpPr>
            <p:spPr bwMode="auto">
              <a:xfrm>
                <a:off x="1584" y="14147"/>
                <a:ext cx="41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3" name="Line 5"/>
              <p:cNvSpPr>
                <a:spLocks noChangeShapeType="1"/>
              </p:cNvSpPr>
              <p:nvPr/>
            </p:nvSpPr>
            <p:spPr bwMode="auto">
              <a:xfrm flipH="1" flipV="1">
                <a:off x="2592" y="12131"/>
                <a:ext cx="864" cy="20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4" name="Line 6"/>
              <p:cNvSpPr>
                <a:spLocks noChangeShapeType="1"/>
              </p:cNvSpPr>
              <p:nvPr/>
            </p:nvSpPr>
            <p:spPr bwMode="auto">
              <a:xfrm flipV="1">
                <a:off x="3456" y="13109"/>
                <a:ext cx="2448" cy="10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624" y="1152"/>
              <a:ext cx="384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sym typeface="Symbol" pitchFamily="18" charset="2"/>
                </a:rPr>
                <a:t>1</a:t>
              </a:r>
              <a:endParaRPr lang="ru-RU" sz="2400">
                <a:latin typeface="Times New Roman" pitchFamily="18" charset="0"/>
              </a:endParaRPr>
            </a:p>
            <a:p>
              <a:pPr algn="l">
                <a:spcBef>
                  <a:spcPct val="50000"/>
                </a:spcBef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104" y="1008"/>
              <a:ext cx="38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sym typeface="Symbol" pitchFamily="18" charset="2"/>
                </a:rPr>
                <a:t>3</a:t>
              </a:r>
              <a:endParaRPr lang="ru-RU" sz="2400" b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728" y="1104"/>
              <a:ext cx="4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sym typeface="Symbol" pitchFamily="18" charset="2"/>
                </a:rPr>
                <a:t>2</a:t>
              </a:r>
              <a:endParaRPr lang="ru-RU" sz="2400" b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768" y="1536"/>
              <a:ext cx="120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13315" name="Rectangle 17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1650" name="Rectangle 18"/>
          <p:cNvSpPr>
            <a:spLocks noChangeArrowheads="1"/>
          </p:cNvSpPr>
          <p:nvPr/>
        </p:nvSpPr>
        <p:spPr bwMode="auto">
          <a:xfrm>
            <a:off x="468313" y="3614738"/>
            <a:ext cx="5221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Найти </a:t>
            </a:r>
            <a:r>
              <a:rPr lang="ru-RU" sz="2800" i="1">
                <a:ea typeface="Corbel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80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 3, если </a:t>
            </a:r>
            <a:r>
              <a:rPr lang="ru-RU" sz="2800" i="1">
                <a:ea typeface="Corbel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80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 1+ </a:t>
            </a:r>
            <a:r>
              <a:rPr lang="ru-RU" sz="2800" i="1">
                <a:ea typeface="Corbel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800">
                <a:ea typeface="Corbel" pitchFamily="34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2 = 90°.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71550" y="404813"/>
            <a:ext cx="7777163" cy="5794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3200" b="1"/>
              <a:t>Решите устно</a:t>
            </a:r>
            <a:endParaRPr lang="ru-RU" sz="3200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 rot="-5396875">
            <a:off x="1574007" y="1675606"/>
            <a:ext cx="1657350" cy="2573337"/>
          </a:xfrm>
          <a:prstGeom prst="rtTriangle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635896" y="364502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C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71550" y="37163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708400" y="17732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B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3492500" y="3571875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3492500" y="3571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4572000" y="1628775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Дано:     </a:t>
            </a:r>
            <a:r>
              <a:rPr lang="ru-RU" b="1">
                <a:cs typeface="Times New Roman" pitchFamily="18" charset="0"/>
              </a:rPr>
              <a:t>∆</a:t>
            </a:r>
            <a:r>
              <a:rPr lang="ru-RU" b="1"/>
              <a:t>   ABC,   </a:t>
            </a:r>
            <a:r>
              <a:rPr lang="ru-RU" b="1">
                <a:sym typeface="Symbol" pitchFamily="18" charset="2"/>
              </a:rPr>
              <a:t></a:t>
            </a:r>
            <a:r>
              <a:rPr lang="ru-RU" b="1"/>
              <a:t>C=90°,</a:t>
            </a:r>
          </a:p>
          <a:p>
            <a:pPr>
              <a:spcBef>
                <a:spcPct val="50000"/>
              </a:spcBef>
            </a:pPr>
            <a:r>
              <a:rPr lang="ru-RU" b="1"/>
              <a:t>	   AB=18 см, ВC=9 см</a:t>
            </a:r>
            <a:r>
              <a:rPr lang="ru-RU"/>
              <a:t> </a:t>
            </a:r>
            <a:endParaRPr lang="ru-RU" b="1"/>
          </a:p>
          <a:p>
            <a:pPr>
              <a:spcBef>
                <a:spcPct val="50000"/>
              </a:spcBef>
            </a:pPr>
            <a:r>
              <a:rPr lang="ru-RU" b="1"/>
              <a:t> Найти: </a:t>
            </a:r>
            <a:r>
              <a:rPr lang="ru-RU" b="1">
                <a:sym typeface="Symbol" pitchFamily="18" charset="2"/>
              </a:rPr>
              <a:t></a:t>
            </a:r>
            <a:r>
              <a:rPr lang="ru-RU" b="1"/>
              <a:t>B, </a:t>
            </a:r>
            <a:r>
              <a:rPr lang="ru-RU" b="1">
                <a:sym typeface="Symbol" pitchFamily="18" charset="2"/>
              </a:rPr>
              <a:t></a:t>
            </a:r>
            <a:r>
              <a:rPr lang="ru-RU" b="1"/>
              <a:t>А</a:t>
            </a:r>
            <a:endParaRPr lang="en-US" b="1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508625" y="1052513"/>
            <a:ext cx="1871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1.</a:t>
            </a: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V="1">
            <a:off x="1116013" y="2133600"/>
            <a:ext cx="2592387" cy="16557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3708400" y="2133600"/>
            <a:ext cx="0" cy="16557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5321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647700" cy="431800"/>
          </a:xfrm>
          <a:prstGeom prst="actionButtonForwardNext">
            <a:avLst/>
          </a:prstGeom>
          <a:solidFill>
            <a:srgbClr val="7D4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339752" y="2420888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</a:rPr>
              <a:t>18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779912" y="299695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</a:rPr>
              <a:t>9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059832" y="2348880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</a:rPr>
              <a:t>   60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267744" y="2492896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</a:rPr>
              <a:t>12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483768" y="3861048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</a:rPr>
              <a:t>10</a:t>
            </a: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utoUpdateAnimBg="0"/>
      <p:bldP spid="55315" grpId="0" autoUpdateAnimBg="0"/>
      <p:bldP spid="55316" grpId="0"/>
      <p:bldP spid="16" grpId="0"/>
      <p:bldP spid="16" grpId="1"/>
      <p:bldP spid="18" grpId="0"/>
      <p:bldP spid="18" grpId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96752"/>
            <a:ext cx="76200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Устно чертеж на доске рассмотри,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фигуры каждой найди.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0898" name="Picture 2" descr="Картинки по запросу ученик у доски картинки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3620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8064" y="2348880"/>
            <a:ext cx="3733800" cy="4114800"/>
          </a:xfrm>
        </p:spPr>
      </p:sp>
      <p:pic>
        <p:nvPicPr>
          <p:cNvPr id="112642" name="Picture 2" descr="http://3.bp.blogspot.com/-kA2QeZmtL_E/UgzrajnCkpI/AAAAAAAAd38/wE6awxg-3kg/s1600/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7704856" cy="3312368"/>
          </a:xfrm>
          <a:prstGeom prst="rect">
            <a:avLst/>
          </a:prstGeom>
          <a:noFill/>
        </p:spPr>
      </p:pic>
      <p:pic>
        <p:nvPicPr>
          <p:cNvPr id="112648" name="Picture 8" descr="https://pixabay.com/static/uploads/photo/2014/08/21/19/43/question-42360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4536504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18786" name="Picture 2" descr="http://forsfortuna.ru/gallery/115_19_02_09_9_36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5890362" cy="6768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spcBef>
            <a:spcPct val="20000"/>
          </a:spcBef>
          <a:defRPr sz="4000" dirty="0">
            <a:latin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666</Words>
  <Application>Microsoft Office PowerPoint</Application>
  <PresentationFormat>Экран (4:3)</PresentationFormat>
  <Paragraphs>207</Paragraphs>
  <Slides>24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Формула</vt:lpstr>
      <vt:lpstr>Equation</vt:lpstr>
      <vt:lpstr>Геометрия 8 класс Зайнутдинова П.У. МКОУ « Рахатинская СОШ » </vt:lpstr>
      <vt:lpstr>Слайд 2</vt:lpstr>
      <vt:lpstr>Слайд 3</vt:lpstr>
      <vt:lpstr>Слайд 4</vt:lpstr>
      <vt:lpstr>Слайд 5</vt:lpstr>
      <vt:lpstr>Слайд 6</vt:lpstr>
      <vt:lpstr>Устно чертеж на доске рассмотри,  площадь фигуры каждой найди.</vt:lpstr>
      <vt:lpstr>Слайд 8</vt:lpstr>
      <vt:lpstr>Слайд 9</vt:lpstr>
      <vt:lpstr>Пифагор Самосский</vt:lpstr>
      <vt:lpstr>Слайд 11</vt:lpstr>
      <vt:lpstr>«Ослиный мост»</vt:lpstr>
      <vt:lpstr>Слайд 13</vt:lpstr>
      <vt:lpstr>История теоремы Пифагора</vt:lpstr>
      <vt:lpstr>Слайд 15</vt:lpstr>
      <vt:lpstr>Слайд 16</vt:lpstr>
      <vt:lpstr>№ 2 по учебнику</vt:lpstr>
      <vt:lpstr>Слайд 18</vt:lpstr>
      <vt:lpstr>Слайд 19</vt:lpstr>
      <vt:lpstr>Слайд 20</vt:lpstr>
      <vt:lpstr>Задача №5</vt:lpstr>
      <vt:lpstr>Провести самооценку собственной учебной деятельности по таблице</vt:lpstr>
      <vt:lpstr>Домашнее задание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User</dc:creator>
  <cp:lastModifiedBy>Мухаммад</cp:lastModifiedBy>
  <cp:revision>96</cp:revision>
  <dcterms:created xsi:type="dcterms:W3CDTF">2015-11-07T17:45:28Z</dcterms:created>
  <dcterms:modified xsi:type="dcterms:W3CDTF">2020-11-18T19:22:07Z</dcterms:modified>
</cp:coreProperties>
</file>