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76" r:id="rId5"/>
    <p:sldId id="277" r:id="rId6"/>
    <p:sldId id="278" r:id="rId7"/>
    <p:sldId id="279" r:id="rId8"/>
    <p:sldId id="263" r:id="rId9"/>
    <p:sldId id="265" r:id="rId10"/>
    <p:sldId id="257" r:id="rId11"/>
    <p:sldId id="260" r:id="rId12"/>
    <p:sldId id="261" r:id="rId13"/>
    <p:sldId id="262" r:id="rId14"/>
    <p:sldId id="266" r:id="rId15"/>
    <p:sldId id="267" r:id="rId16"/>
    <p:sldId id="268" r:id="rId17"/>
    <p:sldId id="269" r:id="rId18"/>
    <p:sldId id="270" r:id="rId19"/>
    <p:sldId id="271" r:id="rId20"/>
    <p:sldId id="25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95D50-F48B-40B0-B5D5-3008787F292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EF3A8787-0E8B-4FEF-9D84-8FE33D6CE4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8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8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3.</a:t>
          </a: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 </a:t>
          </a: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Институциализа-ция инноваций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FDA26C8-CB85-4B59-87E6-37FB1C498864}" type="parTrans" cxnId="{059BCE33-C365-43C4-91E1-15DC4149BAC2}">
      <dgm:prSet/>
      <dgm:spPr/>
    </dgm:pt>
    <dgm:pt modelId="{51483179-1334-493D-A7F2-AE5E9E5182CA}" type="sibTrans" cxnId="{059BCE33-C365-43C4-91E1-15DC4149BAC2}">
      <dgm:prSet/>
      <dgm:spPr/>
    </dgm:pt>
    <dgm:pt modelId="{7598E54B-0F64-4038-A8E3-3BC030870B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3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4.  Описание настоящего (возникшие проблемы)</a:t>
          </a: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CB13822-42AF-4920-A75D-46D00AFEB5A5}" type="parTrans" cxnId="{AC1D73D3-B465-48C5-BCE3-4D31118CA1C3}">
      <dgm:prSet/>
      <dgm:spPr/>
    </dgm:pt>
    <dgm:pt modelId="{B0379ECB-823D-4BF7-8266-894AFCFA4519}" type="sibTrans" cxnId="{AC1D73D3-B465-48C5-BCE3-4D31118CA1C3}">
      <dgm:prSet/>
      <dgm:spPr/>
    </dgm:pt>
    <dgm:pt modelId="{6F061605-DCEE-48A0-8696-E19FB9834D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1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1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5. Планирование изменений</a:t>
          </a: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C8BFE88-C178-4E62-8422-83B2A4E06124}" type="parTrans" cxnId="{2EDFF2C8-3AC9-4C80-92B3-688E75B64A5F}">
      <dgm:prSet/>
      <dgm:spPr/>
    </dgm:pt>
    <dgm:pt modelId="{4C26BE6F-B400-4E58-9626-C978DA33830F}" type="sibTrans" cxnId="{2EDFF2C8-3AC9-4C80-92B3-688E75B64A5F}">
      <dgm:prSet/>
      <dgm:spPr/>
    </dgm:pt>
    <dgm:pt modelId="{06218686-1BF3-485D-A390-2CC32EEA7A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8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6.</a:t>
          </a: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Осуществление</a:t>
          </a: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перемен</a:t>
          </a: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9692213-93B8-4936-B7FF-58551CF83401}" type="parTrans" cxnId="{F523B8FE-1A02-4F6B-81A1-BA374DB49191}">
      <dgm:prSet/>
      <dgm:spPr/>
    </dgm:pt>
    <dgm:pt modelId="{8635DFE8-2616-4F33-A087-470462EE0294}" type="sibTrans" cxnId="{F523B8FE-1A02-4F6B-81A1-BA374DB49191}">
      <dgm:prSet/>
      <dgm:spPr/>
    </dgm:pt>
    <dgm:pt modelId="{6A6E1EA5-BAC5-48C5-84B7-A475C11DAD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8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7. Анализ,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рефлексия,  мониторинг, обобщение</a:t>
          </a: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05BC1C3-D76D-4969-8FB5-FB905D7FBBF6}" type="parTrans" cxnId="{7FA0B852-83F8-4FBD-AFE7-C6C47B01D13E}">
      <dgm:prSet/>
      <dgm:spPr/>
    </dgm:pt>
    <dgm:pt modelId="{DFCB5DDC-83A8-41BA-9AF7-D408FB516B83}" type="sibTrans" cxnId="{7FA0B852-83F8-4FBD-AFE7-C6C47B01D13E}">
      <dgm:prSet/>
      <dgm:spPr/>
    </dgm:pt>
    <dgm:pt modelId="{715E2972-6F17-4343-8798-9D9DC19C5D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1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1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1. Подготовительный  период (анализ ВНЕ и ВНУТРИ)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21057EF-4644-4668-ACDA-F115EE0CE5E0}" type="parTrans" cxnId="{35BC2AA6-C7CF-42B8-A2EC-D1E3C3888E0C}">
      <dgm:prSet/>
      <dgm:spPr/>
    </dgm:pt>
    <dgm:pt modelId="{957B795E-8CA7-4570-A058-DC98BB05EBA6}" type="sibTrans" cxnId="{35BC2AA6-C7CF-42B8-A2EC-D1E3C3888E0C}">
      <dgm:prSet/>
      <dgm:spPr/>
    </dgm:pt>
    <dgm:pt modelId="{F6316E2D-926E-4C00-AFA5-A640DE2AEC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8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8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2. Описание желаемого и возможного будущего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DF9C512-DF34-4994-AAAF-1D64329FD0B0}" type="parTrans" cxnId="{9B734604-822E-476E-A7F1-FA2A9EE9D91D}">
      <dgm:prSet/>
      <dgm:spPr/>
    </dgm:pt>
    <dgm:pt modelId="{3FC0109C-13D6-4BAA-A1A5-CDB0EFA5D3E1}" type="sibTrans" cxnId="{9B734604-822E-476E-A7F1-FA2A9EE9D91D}">
      <dgm:prSet/>
      <dgm:spPr/>
    </dgm:pt>
    <dgm:pt modelId="{8E0557B4-E906-465E-BA3A-5C093B3F7298}" type="pres">
      <dgm:prSet presAssocID="{93A95D50-F48B-40B0-B5D5-3008787F2928}" presName="cycle" presStyleCnt="0">
        <dgm:presLayoutVars>
          <dgm:dir/>
          <dgm:resizeHandles val="exact"/>
        </dgm:presLayoutVars>
      </dgm:prSet>
      <dgm:spPr/>
    </dgm:pt>
    <dgm:pt modelId="{39849BF6-2488-479C-B18D-A4B3012E87AD}" type="pres">
      <dgm:prSet presAssocID="{EF3A8787-0E8B-4FEF-9D84-8FE33D6CE4D3}" presName="dummy" presStyleCnt="0"/>
      <dgm:spPr/>
    </dgm:pt>
    <dgm:pt modelId="{B3D5FDCB-2746-478A-A619-A1D281A8EA50}" type="pres">
      <dgm:prSet presAssocID="{EF3A8787-0E8B-4FEF-9D84-8FE33D6CE4D3}" presName="node" presStyleLbl="revTx" presStyleIdx="0" presStyleCnt="7">
        <dgm:presLayoutVars>
          <dgm:bulletEnabled val="1"/>
        </dgm:presLayoutVars>
      </dgm:prSet>
      <dgm:spPr/>
    </dgm:pt>
    <dgm:pt modelId="{A8F97404-E304-41DB-8F40-6F177E09A842}" type="pres">
      <dgm:prSet presAssocID="{51483179-1334-493D-A7F2-AE5E9E5182CA}" presName="sibTrans" presStyleLbl="node1" presStyleIdx="0" presStyleCnt="7"/>
      <dgm:spPr/>
    </dgm:pt>
    <dgm:pt modelId="{834E47A9-742E-42F4-912A-0AD3BEAD93E1}" type="pres">
      <dgm:prSet presAssocID="{7598E54B-0F64-4038-A8E3-3BC030870B19}" presName="dummy" presStyleCnt="0"/>
      <dgm:spPr/>
    </dgm:pt>
    <dgm:pt modelId="{7E3CC63E-C13C-4C0E-B37C-B07C39974821}" type="pres">
      <dgm:prSet presAssocID="{7598E54B-0F64-4038-A8E3-3BC030870B19}" presName="node" presStyleLbl="revTx" presStyleIdx="1" presStyleCnt="7">
        <dgm:presLayoutVars>
          <dgm:bulletEnabled val="1"/>
        </dgm:presLayoutVars>
      </dgm:prSet>
      <dgm:spPr/>
    </dgm:pt>
    <dgm:pt modelId="{8016CD6C-3F9E-48CD-A83E-AEFA7E72D28B}" type="pres">
      <dgm:prSet presAssocID="{B0379ECB-823D-4BF7-8266-894AFCFA4519}" presName="sibTrans" presStyleLbl="node1" presStyleIdx="1" presStyleCnt="7"/>
      <dgm:spPr/>
    </dgm:pt>
    <dgm:pt modelId="{553587FD-BDED-471B-B68F-E22C14569F07}" type="pres">
      <dgm:prSet presAssocID="{6F061605-DCEE-48A0-8696-E19FB9834DD9}" presName="dummy" presStyleCnt="0"/>
      <dgm:spPr/>
    </dgm:pt>
    <dgm:pt modelId="{0DB11CEC-F374-4D91-9A57-1AFAB1AEBA97}" type="pres">
      <dgm:prSet presAssocID="{6F061605-DCEE-48A0-8696-E19FB9834DD9}" presName="node" presStyleLbl="revTx" presStyleIdx="2" presStyleCnt="7">
        <dgm:presLayoutVars>
          <dgm:bulletEnabled val="1"/>
        </dgm:presLayoutVars>
      </dgm:prSet>
      <dgm:spPr/>
    </dgm:pt>
    <dgm:pt modelId="{B015AF2D-03A4-463F-9E96-50809D5B3B3D}" type="pres">
      <dgm:prSet presAssocID="{4C26BE6F-B400-4E58-9626-C978DA33830F}" presName="sibTrans" presStyleLbl="node1" presStyleIdx="2" presStyleCnt="7"/>
      <dgm:spPr/>
    </dgm:pt>
    <dgm:pt modelId="{FAB57A2F-F373-497C-A86D-DCC996D7D18D}" type="pres">
      <dgm:prSet presAssocID="{06218686-1BF3-485D-A390-2CC32EEA7A34}" presName="dummy" presStyleCnt="0"/>
      <dgm:spPr/>
    </dgm:pt>
    <dgm:pt modelId="{C035B31B-338B-4035-BE9B-4EB646087938}" type="pres">
      <dgm:prSet presAssocID="{06218686-1BF3-485D-A390-2CC32EEA7A34}" presName="node" presStyleLbl="revTx" presStyleIdx="3" presStyleCnt="7">
        <dgm:presLayoutVars>
          <dgm:bulletEnabled val="1"/>
        </dgm:presLayoutVars>
      </dgm:prSet>
      <dgm:spPr/>
    </dgm:pt>
    <dgm:pt modelId="{2644046F-81F9-43AE-B502-446B3EE74A49}" type="pres">
      <dgm:prSet presAssocID="{8635DFE8-2616-4F33-A087-470462EE0294}" presName="sibTrans" presStyleLbl="node1" presStyleIdx="3" presStyleCnt="7"/>
      <dgm:spPr/>
    </dgm:pt>
    <dgm:pt modelId="{7D6F3EDA-3573-4838-B6B0-49D4DA045A0E}" type="pres">
      <dgm:prSet presAssocID="{6A6E1EA5-BAC5-48C5-84B7-A475C11DADD7}" presName="dummy" presStyleCnt="0"/>
      <dgm:spPr/>
    </dgm:pt>
    <dgm:pt modelId="{9DDCD641-371A-4188-BC46-4E6F444B39A7}" type="pres">
      <dgm:prSet presAssocID="{6A6E1EA5-BAC5-48C5-84B7-A475C11DADD7}" presName="node" presStyleLbl="revTx" presStyleIdx="4" presStyleCnt="7">
        <dgm:presLayoutVars>
          <dgm:bulletEnabled val="1"/>
        </dgm:presLayoutVars>
      </dgm:prSet>
      <dgm:spPr/>
    </dgm:pt>
    <dgm:pt modelId="{4AC61D90-96B3-43EE-AC17-40F3647A9EFC}" type="pres">
      <dgm:prSet presAssocID="{DFCB5DDC-83A8-41BA-9AF7-D408FB516B83}" presName="sibTrans" presStyleLbl="node1" presStyleIdx="4" presStyleCnt="7"/>
      <dgm:spPr/>
    </dgm:pt>
    <dgm:pt modelId="{535AAA41-61A7-4469-802F-677DD8699182}" type="pres">
      <dgm:prSet presAssocID="{715E2972-6F17-4343-8798-9D9DC19C5DC0}" presName="dummy" presStyleCnt="0"/>
      <dgm:spPr/>
    </dgm:pt>
    <dgm:pt modelId="{10392D68-9720-4C47-B36A-05028698FDDA}" type="pres">
      <dgm:prSet presAssocID="{715E2972-6F17-4343-8798-9D9DC19C5DC0}" presName="node" presStyleLbl="revTx" presStyleIdx="5" presStyleCnt="7">
        <dgm:presLayoutVars>
          <dgm:bulletEnabled val="1"/>
        </dgm:presLayoutVars>
      </dgm:prSet>
      <dgm:spPr/>
    </dgm:pt>
    <dgm:pt modelId="{5873E78F-BAD3-4C0A-83DE-B65BAB289159}" type="pres">
      <dgm:prSet presAssocID="{957B795E-8CA7-4570-A058-DC98BB05EBA6}" presName="sibTrans" presStyleLbl="node1" presStyleIdx="5" presStyleCnt="7"/>
      <dgm:spPr/>
    </dgm:pt>
    <dgm:pt modelId="{6BE0070E-8E20-4FBB-9BA8-D9888E85DE40}" type="pres">
      <dgm:prSet presAssocID="{F6316E2D-926E-4C00-AFA5-A640DE2AECD1}" presName="dummy" presStyleCnt="0"/>
      <dgm:spPr/>
    </dgm:pt>
    <dgm:pt modelId="{B9BFD8A9-8F04-43CA-B24E-C2C2D88E5327}" type="pres">
      <dgm:prSet presAssocID="{F6316E2D-926E-4C00-AFA5-A640DE2AECD1}" presName="node" presStyleLbl="revTx" presStyleIdx="6" presStyleCnt="7">
        <dgm:presLayoutVars>
          <dgm:bulletEnabled val="1"/>
        </dgm:presLayoutVars>
      </dgm:prSet>
      <dgm:spPr/>
    </dgm:pt>
    <dgm:pt modelId="{A34DF0F8-A8E7-4172-9558-2CEC552FA2C8}" type="pres">
      <dgm:prSet presAssocID="{3FC0109C-13D6-4BAA-A1A5-CDB0EFA5D3E1}" presName="sibTrans" presStyleLbl="node1" presStyleIdx="6" presStyleCnt="7"/>
      <dgm:spPr/>
    </dgm:pt>
  </dgm:ptLst>
  <dgm:cxnLst>
    <dgm:cxn modelId="{9B734604-822E-476E-A7F1-FA2A9EE9D91D}" srcId="{93A95D50-F48B-40B0-B5D5-3008787F2928}" destId="{F6316E2D-926E-4C00-AFA5-A640DE2AECD1}" srcOrd="6" destOrd="0" parTransId="{6DF9C512-DF34-4994-AAAF-1D64329FD0B0}" sibTransId="{3FC0109C-13D6-4BAA-A1A5-CDB0EFA5D3E1}"/>
    <dgm:cxn modelId="{1C00E22C-19EB-4DF8-AB1B-017FAEC62943}" type="presOf" srcId="{B0379ECB-823D-4BF7-8266-894AFCFA4519}" destId="{8016CD6C-3F9E-48CD-A83E-AEFA7E72D28B}" srcOrd="0" destOrd="0" presId="urn:microsoft.com/office/officeart/2005/8/layout/cycle1"/>
    <dgm:cxn modelId="{059BCE33-C365-43C4-91E1-15DC4149BAC2}" srcId="{93A95D50-F48B-40B0-B5D5-3008787F2928}" destId="{EF3A8787-0E8B-4FEF-9D84-8FE33D6CE4D3}" srcOrd="0" destOrd="0" parTransId="{9FDA26C8-CB85-4B59-87E6-37FB1C498864}" sibTransId="{51483179-1334-493D-A7F2-AE5E9E5182CA}"/>
    <dgm:cxn modelId="{6BF95747-231D-4CCA-9DA2-7009EF7E8941}" type="presOf" srcId="{4C26BE6F-B400-4E58-9626-C978DA33830F}" destId="{B015AF2D-03A4-463F-9E96-50809D5B3B3D}" srcOrd="0" destOrd="0" presId="urn:microsoft.com/office/officeart/2005/8/layout/cycle1"/>
    <dgm:cxn modelId="{5F02FB6D-1927-4CE0-A5E4-8DEB333B53B3}" type="presOf" srcId="{06218686-1BF3-485D-A390-2CC32EEA7A34}" destId="{C035B31B-338B-4035-BE9B-4EB646087938}" srcOrd="0" destOrd="0" presId="urn:microsoft.com/office/officeart/2005/8/layout/cycle1"/>
    <dgm:cxn modelId="{7FA0B852-83F8-4FBD-AFE7-C6C47B01D13E}" srcId="{93A95D50-F48B-40B0-B5D5-3008787F2928}" destId="{6A6E1EA5-BAC5-48C5-84B7-A475C11DADD7}" srcOrd="4" destOrd="0" parTransId="{705BC1C3-D76D-4969-8FB5-FB905D7FBBF6}" sibTransId="{DFCB5DDC-83A8-41BA-9AF7-D408FB516B83}"/>
    <dgm:cxn modelId="{2A949156-8FE2-4548-B3A4-29997C1805CA}" type="presOf" srcId="{715E2972-6F17-4343-8798-9D9DC19C5DC0}" destId="{10392D68-9720-4C47-B36A-05028698FDDA}" srcOrd="0" destOrd="0" presId="urn:microsoft.com/office/officeart/2005/8/layout/cycle1"/>
    <dgm:cxn modelId="{D7376C7B-8386-425E-A10B-3F4404964E36}" type="presOf" srcId="{6A6E1EA5-BAC5-48C5-84B7-A475C11DADD7}" destId="{9DDCD641-371A-4188-BC46-4E6F444B39A7}" srcOrd="0" destOrd="0" presId="urn:microsoft.com/office/officeart/2005/8/layout/cycle1"/>
    <dgm:cxn modelId="{35BC2AA6-C7CF-42B8-A2EC-D1E3C3888E0C}" srcId="{93A95D50-F48B-40B0-B5D5-3008787F2928}" destId="{715E2972-6F17-4343-8798-9D9DC19C5DC0}" srcOrd="5" destOrd="0" parTransId="{A21057EF-4644-4668-ACDA-F115EE0CE5E0}" sibTransId="{957B795E-8CA7-4570-A058-DC98BB05EBA6}"/>
    <dgm:cxn modelId="{873F9AAB-A86C-4E72-A19B-0C2F32307251}" type="presOf" srcId="{3FC0109C-13D6-4BAA-A1A5-CDB0EFA5D3E1}" destId="{A34DF0F8-A8E7-4172-9558-2CEC552FA2C8}" srcOrd="0" destOrd="0" presId="urn:microsoft.com/office/officeart/2005/8/layout/cycle1"/>
    <dgm:cxn modelId="{94C358AF-3085-484B-95D5-BA43EF1D4239}" type="presOf" srcId="{51483179-1334-493D-A7F2-AE5E9E5182CA}" destId="{A8F97404-E304-41DB-8F40-6F177E09A842}" srcOrd="0" destOrd="0" presId="urn:microsoft.com/office/officeart/2005/8/layout/cycle1"/>
    <dgm:cxn modelId="{2E549AB4-52C8-4E33-A82F-4CF2E44999F4}" type="presOf" srcId="{DFCB5DDC-83A8-41BA-9AF7-D408FB516B83}" destId="{4AC61D90-96B3-43EE-AC17-40F3647A9EFC}" srcOrd="0" destOrd="0" presId="urn:microsoft.com/office/officeart/2005/8/layout/cycle1"/>
    <dgm:cxn modelId="{4AD2F1C6-2E70-4425-89E3-9A01085D0C49}" type="presOf" srcId="{93A95D50-F48B-40B0-B5D5-3008787F2928}" destId="{8E0557B4-E906-465E-BA3A-5C093B3F7298}" srcOrd="0" destOrd="0" presId="urn:microsoft.com/office/officeart/2005/8/layout/cycle1"/>
    <dgm:cxn modelId="{2EDFF2C8-3AC9-4C80-92B3-688E75B64A5F}" srcId="{93A95D50-F48B-40B0-B5D5-3008787F2928}" destId="{6F061605-DCEE-48A0-8696-E19FB9834DD9}" srcOrd="2" destOrd="0" parTransId="{6C8BFE88-C178-4E62-8422-83B2A4E06124}" sibTransId="{4C26BE6F-B400-4E58-9626-C978DA33830F}"/>
    <dgm:cxn modelId="{AC1D73D3-B465-48C5-BCE3-4D31118CA1C3}" srcId="{93A95D50-F48B-40B0-B5D5-3008787F2928}" destId="{7598E54B-0F64-4038-A8E3-3BC030870B19}" srcOrd="1" destOrd="0" parTransId="{6CB13822-42AF-4920-A75D-46D00AFEB5A5}" sibTransId="{B0379ECB-823D-4BF7-8266-894AFCFA4519}"/>
    <dgm:cxn modelId="{E8A24ED5-31C3-4F4E-86D8-06D70E62876C}" type="presOf" srcId="{6F061605-DCEE-48A0-8696-E19FB9834DD9}" destId="{0DB11CEC-F374-4D91-9A57-1AFAB1AEBA97}" srcOrd="0" destOrd="0" presId="urn:microsoft.com/office/officeart/2005/8/layout/cycle1"/>
    <dgm:cxn modelId="{2C2A81DB-5AAB-46C9-98C5-A2B61F24A909}" type="presOf" srcId="{7598E54B-0F64-4038-A8E3-3BC030870B19}" destId="{7E3CC63E-C13C-4C0E-B37C-B07C39974821}" srcOrd="0" destOrd="0" presId="urn:microsoft.com/office/officeart/2005/8/layout/cycle1"/>
    <dgm:cxn modelId="{742D6DDE-AB0F-43ED-A5A8-38055A5DD23A}" type="presOf" srcId="{F6316E2D-926E-4C00-AFA5-A640DE2AECD1}" destId="{B9BFD8A9-8F04-43CA-B24E-C2C2D88E5327}" srcOrd="0" destOrd="0" presId="urn:microsoft.com/office/officeart/2005/8/layout/cycle1"/>
    <dgm:cxn modelId="{A2F5D3E2-5C4F-44B0-BDDE-690784E7506F}" type="presOf" srcId="{EF3A8787-0E8B-4FEF-9D84-8FE33D6CE4D3}" destId="{B3D5FDCB-2746-478A-A619-A1D281A8EA50}" srcOrd="0" destOrd="0" presId="urn:microsoft.com/office/officeart/2005/8/layout/cycle1"/>
    <dgm:cxn modelId="{431EAEEE-392A-4515-9F8A-07DCC3E08AB4}" type="presOf" srcId="{8635DFE8-2616-4F33-A087-470462EE0294}" destId="{2644046F-81F9-43AE-B502-446B3EE74A49}" srcOrd="0" destOrd="0" presId="urn:microsoft.com/office/officeart/2005/8/layout/cycle1"/>
    <dgm:cxn modelId="{9AF017FC-6016-4460-A860-A699D2D8A150}" type="presOf" srcId="{957B795E-8CA7-4570-A058-DC98BB05EBA6}" destId="{5873E78F-BAD3-4C0A-83DE-B65BAB289159}" srcOrd="0" destOrd="0" presId="urn:microsoft.com/office/officeart/2005/8/layout/cycle1"/>
    <dgm:cxn modelId="{F523B8FE-1A02-4F6B-81A1-BA374DB49191}" srcId="{93A95D50-F48B-40B0-B5D5-3008787F2928}" destId="{06218686-1BF3-485D-A390-2CC32EEA7A34}" srcOrd="3" destOrd="0" parTransId="{29692213-93B8-4936-B7FF-58551CF83401}" sibTransId="{8635DFE8-2616-4F33-A087-470462EE0294}"/>
    <dgm:cxn modelId="{B161F798-B871-41FB-ADE0-F798A52BCB89}" type="presParOf" srcId="{8E0557B4-E906-465E-BA3A-5C093B3F7298}" destId="{39849BF6-2488-479C-B18D-A4B3012E87AD}" srcOrd="0" destOrd="0" presId="urn:microsoft.com/office/officeart/2005/8/layout/cycle1"/>
    <dgm:cxn modelId="{8F4A1309-9D60-4296-9D0F-AEA12048EC40}" type="presParOf" srcId="{8E0557B4-E906-465E-BA3A-5C093B3F7298}" destId="{B3D5FDCB-2746-478A-A619-A1D281A8EA50}" srcOrd="1" destOrd="0" presId="urn:microsoft.com/office/officeart/2005/8/layout/cycle1"/>
    <dgm:cxn modelId="{44A55485-3D7A-4146-96B0-71A6855C62AD}" type="presParOf" srcId="{8E0557B4-E906-465E-BA3A-5C093B3F7298}" destId="{A8F97404-E304-41DB-8F40-6F177E09A842}" srcOrd="2" destOrd="0" presId="urn:microsoft.com/office/officeart/2005/8/layout/cycle1"/>
    <dgm:cxn modelId="{818893D6-0BB4-4866-AC08-5B6B2919B12E}" type="presParOf" srcId="{8E0557B4-E906-465E-BA3A-5C093B3F7298}" destId="{834E47A9-742E-42F4-912A-0AD3BEAD93E1}" srcOrd="3" destOrd="0" presId="urn:microsoft.com/office/officeart/2005/8/layout/cycle1"/>
    <dgm:cxn modelId="{752C890A-64CC-4778-B960-1AFB4189D4E4}" type="presParOf" srcId="{8E0557B4-E906-465E-BA3A-5C093B3F7298}" destId="{7E3CC63E-C13C-4C0E-B37C-B07C39974821}" srcOrd="4" destOrd="0" presId="urn:microsoft.com/office/officeart/2005/8/layout/cycle1"/>
    <dgm:cxn modelId="{885A4467-C079-4DA8-B541-BF7F5FBF1063}" type="presParOf" srcId="{8E0557B4-E906-465E-BA3A-5C093B3F7298}" destId="{8016CD6C-3F9E-48CD-A83E-AEFA7E72D28B}" srcOrd="5" destOrd="0" presId="urn:microsoft.com/office/officeart/2005/8/layout/cycle1"/>
    <dgm:cxn modelId="{F9E6D6F9-007E-4064-BB23-0EC759DED38F}" type="presParOf" srcId="{8E0557B4-E906-465E-BA3A-5C093B3F7298}" destId="{553587FD-BDED-471B-B68F-E22C14569F07}" srcOrd="6" destOrd="0" presId="urn:microsoft.com/office/officeart/2005/8/layout/cycle1"/>
    <dgm:cxn modelId="{F5A0B2AC-EF04-48DA-85B3-DFBBC3B3527E}" type="presParOf" srcId="{8E0557B4-E906-465E-BA3A-5C093B3F7298}" destId="{0DB11CEC-F374-4D91-9A57-1AFAB1AEBA97}" srcOrd="7" destOrd="0" presId="urn:microsoft.com/office/officeart/2005/8/layout/cycle1"/>
    <dgm:cxn modelId="{AD172D27-EB09-4EF1-A51E-62DF1C3F8ABC}" type="presParOf" srcId="{8E0557B4-E906-465E-BA3A-5C093B3F7298}" destId="{B015AF2D-03A4-463F-9E96-50809D5B3B3D}" srcOrd="8" destOrd="0" presId="urn:microsoft.com/office/officeart/2005/8/layout/cycle1"/>
    <dgm:cxn modelId="{DE368885-0123-4263-A4F5-3B005FF6ABC8}" type="presParOf" srcId="{8E0557B4-E906-465E-BA3A-5C093B3F7298}" destId="{FAB57A2F-F373-497C-A86D-DCC996D7D18D}" srcOrd="9" destOrd="0" presId="urn:microsoft.com/office/officeart/2005/8/layout/cycle1"/>
    <dgm:cxn modelId="{D67D823E-4F0A-457C-BE96-E40BB756AB3C}" type="presParOf" srcId="{8E0557B4-E906-465E-BA3A-5C093B3F7298}" destId="{C035B31B-338B-4035-BE9B-4EB646087938}" srcOrd="10" destOrd="0" presId="urn:microsoft.com/office/officeart/2005/8/layout/cycle1"/>
    <dgm:cxn modelId="{85863BBA-EBD4-4389-A96F-002876328D49}" type="presParOf" srcId="{8E0557B4-E906-465E-BA3A-5C093B3F7298}" destId="{2644046F-81F9-43AE-B502-446B3EE74A49}" srcOrd="11" destOrd="0" presId="urn:microsoft.com/office/officeart/2005/8/layout/cycle1"/>
    <dgm:cxn modelId="{61608742-C659-49BB-B323-675B2B74B1CA}" type="presParOf" srcId="{8E0557B4-E906-465E-BA3A-5C093B3F7298}" destId="{7D6F3EDA-3573-4838-B6B0-49D4DA045A0E}" srcOrd="12" destOrd="0" presId="urn:microsoft.com/office/officeart/2005/8/layout/cycle1"/>
    <dgm:cxn modelId="{E100672B-AD8C-4D40-A2BB-92BF4B70393D}" type="presParOf" srcId="{8E0557B4-E906-465E-BA3A-5C093B3F7298}" destId="{9DDCD641-371A-4188-BC46-4E6F444B39A7}" srcOrd="13" destOrd="0" presId="urn:microsoft.com/office/officeart/2005/8/layout/cycle1"/>
    <dgm:cxn modelId="{D617091B-2F3A-4C70-A3CD-EAF7ECCD4D8B}" type="presParOf" srcId="{8E0557B4-E906-465E-BA3A-5C093B3F7298}" destId="{4AC61D90-96B3-43EE-AC17-40F3647A9EFC}" srcOrd="14" destOrd="0" presId="urn:microsoft.com/office/officeart/2005/8/layout/cycle1"/>
    <dgm:cxn modelId="{74C51A7D-05F0-4A28-BA4C-2DE2B718E3AA}" type="presParOf" srcId="{8E0557B4-E906-465E-BA3A-5C093B3F7298}" destId="{535AAA41-61A7-4469-802F-677DD8699182}" srcOrd="15" destOrd="0" presId="urn:microsoft.com/office/officeart/2005/8/layout/cycle1"/>
    <dgm:cxn modelId="{06889FA2-0709-42E5-8077-C65ACE5846BF}" type="presParOf" srcId="{8E0557B4-E906-465E-BA3A-5C093B3F7298}" destId="{10392D68-9720-4C47-B36A-05028698FDDA}" srcOrd="16" destOrd="0" presId="urn:microsoft.com/office/officeart/2005/8/layout/cycle1"/>
    <dgm:cxn modelId="{8455D282-5BBC-4A63-8490-6337FC31DD3B}" type="presParOf" srcId="{8E0557B4-E906-465E-BA3A-5C093B3F7298}" destId="{5873E78F-BAD3-4C0A-83DE-B65BAB289159}" srcOrd="17" destOrd="0" presId="urn:microsoft.com/office/officeart/2005/8/layout/cycle1"/>
    <dgm:cxn modelId="{9DD356F7-F7B0-4FF2-9885-D2D92C57E77C}" type="presParOf" srcId="{8E0557B4-E906-465E-BA3A-5C093B3F7298}" destId="{6BE0070E-8E20-4FBB-9BA8-D9888E85DE40}" srcOrd="18" destOrd="0" presId="urn:microsoft.com/office/officeart/2005/8/layout/cycle1"/>
    <dgm:cxn modelId="{555B8541-BFA1-4EBB-BB2A-D17387F081D8}" type="presParOf" srcId="{8E0557B4-E906-465E-BA3A-5C093B3F7298}" destId="{B9BFD8A9-8F04-43CA-B24E-C2C2D88E5327}" srcOrd="19" destOrd="0" presId="urn:microsoft.com/office/officeart/2005/8/layout/cycle1"/>
    <dgm:cxn modelId="{945127E3-9A97-4C7A-82E4-8B7009C59905}" type="presParOf" srcId="{8E0557B4-E906-465E-BA3A-5C093B3F7298}" destId="{A34DF0F8-A8E7-4172-9558-2CEC552FA2C8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5FDCB-2746-478A-A619-A1D281A8EA50}">
      <dsp:nvSpPr>
        <dsp:cNvPr id="0" name=""/>
        <dsp:cNvSpPr/>
      </dsp:nvSpPr>
      <dsp:spPr>
        <a:xfrm>
          <a:off x="6530162" y="812"/>
          <a:ext cx="1123627" cy="11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3.</a:t>
          </a: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 </a:t>
          </a: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Институциализа-ция инноваций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530162" y="812"/>
        <a:ext cx="1123627" cy="1123627"/>
      </dsp:txXfrm>
    </dsp:sp>
    <dsp:sp modelId="{A8F97404-E304-41DB-8F40-6F177E09A842}">
      <dsp:nvSpPr>
        <dsp:cNvPr id="0" name=""/>
        <dsp:cNvSpPr/>
      </dsp:nvSpPr>
      <dsp:spPr>
        <a:xfrm>
          <a:off x="3017527" y="60251"/>
          <a:ext cx="5826745" cy="5826745"/>
        </a:xfrm>
        <a:prstGeom prst="circularArrow">
          <a:avLst>
            <a:gd name="adj1" fmla="val 3760"/>
            <a:gd name="adj2" fmla="val 234610"/>
            <a:gd name="adj3" fmla="val 19827941"/>
            <a:gd name="adj4" fmla="val 18604674"/>
            <a:gd name="adj5" fmla="val 43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CC63E-C13C-4C0E-B37C-B07C39974821}">
      <dsp:nvSpPr>
        <dsp:cNvPr id="0" name=""/>
        <dsp:cNvSpPr/>
      </dsp:nvSpPr>
      <dsp:spPr>
        <a:xfrm>
          <a:off x="7978000" y="1816343"/>
          <a:ext cx="1123627" cy="11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4.  Описание настоящего (возникшие проблемы)</a:t>
          </a:r>
          <a:endParaRPr kumimoji="0" lang="ru-RU" altLang="ru-RU" sz="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7978000" y="1816343"/>
        <a:ext cx="1123627" cy="1123627"/>
      </dsp:txXfrm>
    </dsp:sp>
    <dsp:sp modelId="{8016CD6C-3F9E-48CD-A83E-AEFA7E72D28B}">
      <dsp:nvSpPr>
        <dsp:cNvPr id="0" name=""/>
        <dsp:cNvSpPr/>
      </dsp:nvSpPr>
      <dsp:spPr>
        <a:xfrm>
          <a:off x="3017527" y="60251"/>
          <a:ext cx="5826745" cy="5826745"/>
        </a:xfrm>
        <a:prstGeom prst="circularArrow">
          <a:avLst>
            <a:gd name="adj1" fmla="val 3760"/>
            <a:gd name="adj2" fmla="val 234610"/>
            <a:gd name="adj3" fmla="val 1231053"/>
            <a:gd name="adj4" fmla="val 21556766"/>
            <a:gd name="adj5" fmla="val 43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11CEC-F374-4D91-9A57-1AFAB1AEBA97}">
      <dsp:nvSpPr>
        <dsp:cNvPr id="0" name=""/>
        <dsp:cNvSpPr/>
      </dsp:nvSpPr>
      <dsp:spPr>
        <a:xfrm>
          <a:off x="7461272" y="4080273"/>
          <a:ext cx="1123627" cy="11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5. Планирование изменений</a:t>
          </a:r>
          <a:endParaRPr kumimoji="0" lang="ru-RU" altLang="ru-RU" sz="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7461272" y="4080273"/>
        <a:ext cx="1123627" cy="1123627"/>
      </dsp:txXfrm>
    </dsp:sp>
    <dsp:sp modelId="{B015AF2D-03A4-463F-9E96-50809D5B3B3D}">
      <dsp:nvSpPr>
        <dsp:cNvPr id="0" name=""/>
        <dsp:cNvSpPr/>
      </dsp:nvSpPr>
      <dsp:spPr>
        <a:xfrm>
          <a:off x="3017527" y="60251"/>
          <a:ext cx="5826745" cy="5826745"/>
        </a:xfrm>
        <a:prstGeom prst="circularArrow">
          <a:avLst>
            <a:gd name="adj1" fmla="val 3760"/>
            <a:gd name="adj2" fmla="val 234610"/>
            <a:gd name="adj3" fmla="val 4438243"/>
            <a:gd name="adj4" fmla="val 3307087"/>
            <a:gd name="adj5" fmla="val 43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5B31B-338B-4035-BE9B-4EB646087938}">
      <dsp:nvSpPr>
        <dsp:cNvPr id="0" name=""/>
        <dsp:cNvSpPr/>
      </dsp:nvSpPr>
      <dsp:spPr>
        <a:xfrm>
          <a:off x="5369086" y="5087817"/>
          <a:ext cx="1123627" cy="11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6.</a:t>
          </a: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Осуществление</a:t>
          </a: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перемен</a:t>
          </a:r>
          <a:endParaRPr kumimoji="0" lang="ru-RU" altLang="ru-RU" sz="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369086" y="5087817"/>
        <a:ext cx="1123627" cy="1123627"/>
      </dsp:txXfrm>
    </dsp:sp>
    <dsp:sp modelId="{2644046F-81F9-43AE-B502-446B3EE74A49}">
      <dsp:nvSpPr>
        <dsp:cNvPr id="0" name=""/>
        <dsp:cNvSpPr/>
      </dsp:nvSpPr>
      <dsp:spPr>
        <a:xfrm>
          <a:off x="3017527" y="60251"/>
          <a:ext cx="5826745" cy="5826745"/>
        </a:xfrm>
        <a:prstGeom prst="circularArrow">
          <a:avLst>
            <a:gd name="adj1" fmla="val 3760"/>
            <a:gd name="adj2" fmla="val 234610"/>
            <a:gd name="adj3" fmla="val 7258303"/>
            <a:gd name="adj4" fmla="val 6127147"/>
            <a:gd name="adj5" fmla="val 43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CD641-371A-4188-BC46-4E6F444B39A7}">
      <dsp:nvSpPr>
        <dsp:cNvPr id="0" name=""/>
        <dsp:cNvSpPr/>
      </dsp:nvSpPr>
      <dsp:spPr>
        <a:xfrm>
          <a:off x="3276900" y="4080273"/>
          <a:ext cx="1123627" cy="11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7. Анализ,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рефлексия,  мониторинг, обобщение</a:t>
          </a:r>
          <a:endParaRPr kumimoji="0" lang="ru-RU" altLang="ru-RU" sz="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276900" y="4080273"/>
        <a:ext cx="1123627" cy="1123627"/>
      </dsp:txXfrm>
    </dsp:sp>
    <dsp:sp modelId="{4AC61D90-96B3-43EE-AC17-40F3647A9EFC}">
      <dsp:nvSpPr>
        <dsp:cNvPr id="0" name=""/>
        <dsp:cNvSpPr/>
      </dsp:nvSpPr>
      <dsp:spPr>
        <a:xfrm>
          <a:off x="3017527" y="60251"/>
          <a:ext cx="5826745" cy="5826745"/>
        </a:xfrm>
        <a:prstGeom prst="circularArrow">
          <a:avLst>
            <a:gd name="adj1" fmla="val 3760"/>
            <a:gd name="adj2" fmla="val 234610"/>
            <a:gd name="adj3" fmla="val 10608624"/>
            <a:gd name="adj4" fmla="val 9334337"/>
            <a:gd name="adj5" fmla="val 43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92D68-9720-4C47-B36A-05028698FDDA}">
      <dsp:nvSpPr>
        <dsp:cNvPr id="0" name=""/>
        <dsp:cNvSpPr/>
      </dsp:nvSpPr>
      <dsp:spPr>
        <a:xfrm>
          <a:off x="2760173" y="1816343"/>
          <a:ext cx="1123627" cy="11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1. Подготовительный  период (анализ ВНЕ и ВНУТРИ)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760173" y="1816343"/>
        <a:ext cx="1123627" cy="1123627"/>
      </dsp:txXfrm>
    </dsp:sp>
    <dsp:sp modelId="{5873E78F-BAD3-4C0A-83DE-B65BAB289159}">
      <dsp:nvSpPr>
        <dsp:cNvPr id="0" name=""/>
        <dsp:cNvSpPr/>
      </dsp:nvSpPr>
      <dsp:spPr>
        <a:xfrm>
          <a:off x="3017527" y="60251"/>
          <a:ext cx="5826745" cy="5826745"/>
        </a:xfrm>
        <a:prstGeom prst="circularArrow">
          <a:avLst>
            <a:gd name="adj1" fmla="val 3760"/>
            <a:gd name="adj2" fmla="val 234610"/>
            <a:gd name="adj3" fmla="val 13560716"/>
            <a:gd name="adj4" fmla="val 12337449"/>
            <a:gd name="adj5" fmla="val 43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FD8A9-8F04-43CA-B24E-C2C2D88E5327}">
      <dsp:nvSpPr>
        <dsp:cNvPr id="0" name=""/>
        <dsp:cNvSpPr/>
      </dsp:nvSpPr>
      <dsp:spPr>
        <a:xfrm>
          <a:off x="4208010" y="812"/>
          <a:ext cx="1123627" cy="11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2. Описание желаемого и возможного будущего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208010" y="812"/>
        <a:ext cx="1123627" cy="1123627"/>
      </dsp:txXfrm>
    </dsp:sp>
    <dsp:sp modelId="{A34DF0F8-A8E7-4172-9558-2CEC552FA2C8}">
      <dsp:nvSpPr>
        <dsp:cNvPr id="0" name=""/>
        <dsp:cNvSpPr/>
      </dsp:nvSpPr>
      <dsp:spPr>
        <a:xfrm>
          <a:off x="3017527" y="60251"/>
          <a:ext cx="5826745" cy="5826745"/>
        </a:xfrm>
        <a:prstGeom prst="circularArrow">
          <a:avLst>
            <a:gd name="adj1" fmla="val 3760"/>
            <a:gd name="adj2" fmla="val 234610"/>
            <a:gd name="adj3" fmla="val 16741819"/>
            <a:gd name="adj4" fmla="val 15423571"/>
            <a:gd name="adj5" fmla="val 43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7D405-684C-4360-91AD-DC8BF3097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189" y="5505650"/>
            <a:ext cx="10485118" cy="1238401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490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AF718-2F47-4C9B-BC3C-D07CC448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A0B8AA-6A60-4EF1-9EF8-FBEACD25A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6F310-CB84-4A48-A944-FD98ED10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37959B-B011-4608-B59E-C4621435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204D5-F2EB-4636-9260-7D716E5E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542A40-970A-4D8B-A91A-2CB4AB2D0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31B9E5-B13A-4E68-9126-B4BBDBC15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4734E-AF72-46B8-9D6E-A8A64F65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E370B-4AFF-4F94-988B-6601C9A6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3B6982-4FE5-412F-B139-FD2B3072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DA034-55C1-4C7C-A500-3990274E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"/>
            <a:ext cx="7988301" cy="10395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A5A17-4773-4EB2-A283-A3A391C00523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11253-C292-4F41-96B5-20CE88A7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EACD3-5538-4D79-9486-188B0D5E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5A5CE-BF9D-4465-89F8-76AFC552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B031C-BA0F-4076-AC29-2FF64703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0B171-AAC6-4A4B-82C9-29D758FE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6020B-D77D-46D8-B709-F268D6BC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78F9F-91D0-4D32-8A58-4BB77634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68185-6E23-4302-BF40-6153052E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A82C7-6323-4AA7-A700-3F3E3B82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D3A23-C447-40C0-A31D-5685AAAFF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D922C0-3357-4637-B1CC-FE9EAD327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948FE-C152-4B21-A489-112612FF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A56E3D-2DA6-479A-9A18-CA157F8A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B97DE2-025B-4136-8230-4361CCD5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7CF9B-B1A1-4537-879D-22653241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E7D548-F0E1-419D-A410-F32D39AA4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FE4DE8-ACC0-46E7-A273-375B2289F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C5E33B-8D0C-439E-95C3-7096B7373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ECC255-90F5-481B-A3F1-37A0F9E30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BD82D1-BA4A-4C32-B7F0-64248F37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F99A7A-7A11-4BA3-8333-3115AA8B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A4916-EE49-4262-8C10-AB880196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6DCEC-AF03-4C21-BEA9-87C03072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EB25B2-D98E-42B0-B5C4-EC2E16CE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1D5161-9A7D-4E1C-8C9E-F5BBDCC0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E3ABF2-EACE-4170-937F-481CAE1B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E6F42E-9945-4A0C-B76F-609147B3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C56CB4-2B48-40AA-B741-CBFF00B2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AB5DC2-3910-4477-882E-9F1EBC4D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325E7-2335-4DB0-B43E-0E7E0184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C409F-4F51-45AE-A6FD-D3FACB80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571E13-D781-44D7-9FA3-85D5F1B73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BB16B4-0686-4F03-B587-ECD79420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FC7B53-8E98-42ED-BA6F-B146206D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4F0F3B-8294-4626-B5DB-78A4BB84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C2D99-3B6F-4257-9CA1-78EFE860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7174E4-96F9-4424-BB14-2347FE3DC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2246F8-0783-41C4-9774-F7778E2EC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70D02D-63B6-431D-90B2-01DFF365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54D44C-9B17-435C-A2DE-E24D3FAD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F5BE04-AA5B-4B8E-905F-D44C04E4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98D23-3700-45FB-95BA-DD8A7651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E971C6-B11E-41FC-A4CF-81F56700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1B3F6-CAB8-46D1-B78C-DC2F0277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5CE8-3F6A-4BF0-B696-E41D878C362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AC6B1-1AB2-42B0-912D-D1EB5F287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CE974A-2586-4669-993B-B25B3463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3757-6583-453F-9E13-0717865B383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DE3467B1-8A63-41BB-8CF4-33329853216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sentation-creation.ru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5FC25-188C-4DA7-AE81-1626A9B9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189" y="4536490"/>
            <a:ext cx="10485118" cy="2207562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Деятельность руководителя общеобразовательного учреждения </a:t>
            </a:r>
            <a:br>
              <a:rPr lang="ru-RU" alt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alt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по управлению инновационными процессами в школе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F6AD0-6B49-42B6-9AF6-B1277509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50" y="1"/>
            <a:ext cx="9700950" cy="103952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Гипотеза исследования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управление инновационными процессами на школьном уровне обеспечивается, если: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842705F-4CF2-4B07-88FB-49501D0F65C0}"/>
              </a:ext>
            </a:extLst>
          </p:cNvPr>
          <p:cNvSpPr txBox="1">
            <a:spLocks/>
          </p:cNvSpPr>
          <p:nvPr/>
        </p:nvSpPr>
        <p:spPr>
          <a:xfrm>
            <a:off x="3897028" y="6575023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90C3465-8B3E-491F-A229-591E9A4ED5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86" y="1253331"/>
            <a:ext cx="11898913" cy="5227368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представляет собой непрерывный процесс, имеющий циклический характер и осуществляющийся в рамках системы управления, компоненты которой диалектически взаимосвязаны и обусловлены и приобретают содержательную и функциональную определенность лишь в структуре целостного процесса управления школой;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базируется на принципах организации школьного субъекта управления (демократизация и гуманизация; системность и целостность в управлении; рациональное сочетание централизации и децентрализации; единство единоначалия и коллегиальности; объективность и полнота информации);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включает в себя: 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создание творческой атмосферы; 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культивирование интереса к инновациям и новшествам; 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инициирование освоения новых образовательных технологий; 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интеграцию перспективных нововведений и продуктивных проектов в действующую образовательную систему школы.</a:t>
            </a:r>
          </a:p>
        </p:txBody>
      </p:sp>
    </p:spTree>
    <p:extLst>
      <p:ext uri="{BB962C8B-B14F-4D97-AF65-F5344CB8AC3E}">
        <p14:creationId xmlns:p14="http://schemas.microsoft.com/office/powerpoint/2010/main" val="34622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F7124-0068-4159-84A2-607CDA0E97C0}"/>
              </a:ext>
            </a:extLst>
          </p:cNvPr>
          <p:cNvSpPr txBox="1">
            <a:spLocks/>
          </p:cNvSpPr>
          <p:nvPr/>
        </p:nvSpPr>
        <p:spPr>
          <a:xfrm>
            <a:off x="3897028" y="6575023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9B1677-919A-4DCC-8E5D-AFCD6E57A648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268413"/>
            <a:ext cx="11401132" cy="5141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55000"/>
              </a:spcAft>
              <a:buFontTx/>
              <a:buNone/>
            </a:pPr>
            <a:r>
              <a:rPr lang="ru-RU" altLang="ru-RU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36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innovatio</a:t>
            </a:r>
            <a:r>
              <a:rPr lang="ru-RU" altLang="ru-RU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» (от лат.) – нововведение, изменение, обновление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«Инновация» – деятельность по созданию, освоению, использованию и распространению нового, </a:t>
            </a:r>
            <a:br>
              <a:rPr lang="ru-RU" altLang="ru-RU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 целенаправленным изменением, вносящим в среду внедрения новые элементы, вызывающие переход системы из одного состояния в другое</a:t>
            </a: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(«Современный словарь иностранных слов»)</a:t>
            </a:r>
          </a:p>
        </p:txBody>
      </p:sp>
    </p:spTree>
    <p:extLst>
      <p:ext uri="{BB962C8B-B14F-4D97-AF65-F5344CB8AC3E}">
        <p14:creationId xmlns:p14="http://schemas.microsoft.com/office/powerpoint/2010/main" val="15751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252EBE2-6CA4-4392-A12D-1F18B43610BB}"/>
              </a:ext>
            </a:extLst>
          </p:cNvPr>
          <p:cNvSpPr txBox="1">
            <a:spLocks/>
          </p:cNvSpPr>
          <p:nvPr/>
        </p:nvSpPr>
        <p:spPr>
          <a:xfrm>
            <a:off x="3897028" y="6575023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id="{A8EB4F0F-A97D-4A18-AB6F-F8A49FA9B0C9}"/>
              </a:ext>
            </a:extLst>
          </p:cNvPr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893786" y="0"/>
            <a:ext cx="9133114" cy="120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классической и новой парадигмы образования</a:t>
            </a:r>
          </a:p>
        </p:txBody>
      </p:sp>
      <p:graphicFrame>
        <p:nvGraphicFramePr>
          <p:cNvPr id="8" name="Group 158">
            <a:extLst>
              <a:ext uri="{FF2B5EF4-FFF2-40B4-BE49-F238E27FC236}">
                <a16:creationId xmlns:a16="http://schemas.microsoft.com/office/drawing/2014/main" id="{A2C9EF8E-DCBC-45C5-ABE8-B093D704C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964903"/>
              </p:ext>
            </p:extLst>
          </p:nvPr>
        </p:nvGraphicFramePr>
        <p:xfrm>
          <a:off x="250532" y="1121746"/>
          <a:ext cx="11776368" cy="5234094"/>
        </p:xfrm>
        <a:graphic>
          <a:graphicData uri="http://schemas.openxmlformats.org/drawingml/2006/table">
            <a:tbl>
              <a:tblPr/>
              <a:tblGrid>
                <a:gridCol w="256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Критерии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Классическая парадигма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Новая, неклассическая парадигма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Основная цель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Подготовка подрастающего поколения к жизни и труду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Обеспечение условий самоопределения и самореализации личности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Простая 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Сложная 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Знания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Из прошлого («школа памяти»)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Из будущего («школа мышления»)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4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Передача ученику известных образцов знаний, умений и навыков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Создание человеком образа мира в себе самом посредством активного полагания себя в мир предметной, социальной и духовной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Учащийся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Объект педагогического воздействия, обучаемый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Субъект познавательной деятельности, обучающийся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Отношения педагога и учащегося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Субъект-объектные, монологические отношения педагога и обучаемого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Субъект-субъектные, диалогические отношения педагога и обучающегося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Вид деятельности учащегося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«Ответная», репродуктивная деятельность обучаемого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«Активная», творческая деятельность обучающегося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67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AB63E-9DEC-4238-9CF9-EC0B6414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869" y="0"/>
            <a:ext cx="9679883" cy="1039528"/>
          </a:xfrm>
        </p:spPr>
        <p:txBody>
          <a:bodyPr>
            <a:normAutofit fontScale="90000"/>
          </a:bodyPr>
          <a:lstStyle/>
          <a:p>
            <a:r>
              <a:rPr lang="ru-RU" altLang="ru-RU" sz="4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Внедрение ИОСО предполагает изменения </a:t>
            </a:r>
            <a:br>
              <a:rPr lang="ru-RU" altLang="ru-RU" sz="4000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4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в компонентах образовательной системы</a:t>
            </a:r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FE6C2A5-24B4-4AEE-8EB4-079BFC48BD55}"/>
              </a:ext>
            </a:extLst>
          </p:cNvPr>
          <p:cNvSpPr txBox="1">
            <a:spLocks/>
          </p:cNvSpPr>
          <p:nvPr/>
        </p:nvSpPr>
        <p:spPr>
          <a:xfrm>
            <a:off x="3897028" y="6575023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8C645AF-4FD5-453C-AEBE-C1AA72CD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27" y="1285382"/>
            <a:ext cx="4686778" cy="205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В</a:t>
            </a:r>
            <a:r>
              <a:rPr lang="ru-RU" altLang="ru-RU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содержании</a:t>
            </a:r>
            <a:r>
              <a:rPr lang="ru-RU" alt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обучения: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1" dirty="0">
                <a:solidFill>
                  <a:srgbClr val="002060"/>
                </a:solidFill>
              </a:rPr>
              <a:t>1. СО (ЗС+ОУК)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1" dirty="0">
                <a:solidFill>
                  <a:srgbClr val="002060"/>
                </a:solidFill>
              </a:rPr>
              <a:t>2.  Формирование ОУК  является средством повышения КО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1" dirty="0">
                <a:solidFill>
                  <a:srgbClr val="002060"/>
                </a:solidFill>
              </a:rPr>
              <a:t>3. Учить не всех сразу, а каждого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8E54384-D543-41DB-B0B7-A09AC536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356927"/>
            <a:ext cx="5069149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В </a:t>
            </a:r>
            <a:r>
              <a:rPr lang="ru-RU" alt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технологии </a:t>
            </a:r>
            <a:r>
              <a:rPr lang="ru-RU" alt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ОП: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1" dirty="0">
                <a:solidFill>
                  <a:srgbClr val="002060"/>
                </a:solidFill>
              </a:rPr>
              <a:t>1. Каждому ученику свой ИОУП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1" dirty="0">
                <a:solidFill>
                  <a:srgbClr val="002060"/>
                </a:solidFill>
              </a:rPr>
              <a:t>2. Последовательность и </a:t>
            </a:r>
            <a:r>
              <a:rPr lang="ru-RU" altLang="ru-RU" sz="1600" b="1" dirty="0" err="1">
                <a:solidFill>
                  <a:srgbClr val="002060"/>
                </a:solidFill>
              </a:rPr>
              <a:t>поэтапность</a:t>
            </a:r>
            <a:r>
              <a:rPr lang="ru-RU" altLang="ru-RU" sz="1600" b="1" dirty="0">
                <a:solidFill>
                  <a:srgbClr val="002060"/>
                </a:solidFill>
              </a:rPr>
              <a:t>  изучения тем как норма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F99DE1C-A621-4A75-98B4-1FC941464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27" y="3434694"/>
            <a:ext cx="37703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В</a:t>
            </a:r>
            <a:r>
              <a:rPr lang="ru-RU" alt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 управлении ОП</a:t>
            </a:r>
            <a:r>
              <a:rPr lang="ru-RU" alt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1" dirty="0">
                <a:solidFill>
                  <a:srgbClr val="002060"/>
                </a:solidFill>
              </a:rPr>
              <a:t>1.  Меняется характер отношений «учитель–ученик» (</a:t>
            </a:r>
            <a:r>
              <a:rPr lang="ru-RU" altLang="ru-RU" sz="1600" b="1" dirty="0" err="1">
                <a:solidFill>
                  <a:srgbClr val="002060"/>
                </a:solidFill>
              </a:rPr>
              <a:t>соуправление</a:t>
            </a:r>
            <a:r>
              <a:rPr lang="ru-RU" altLang="ru-RU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980757E-A505-4881-BA3D-B0710E43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34694"/>
            <a:ext cx="483833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В результате</a:t>
            </a:r>
            <a:r>
              <a:rPr lang="ru-RU" altLang="ru-RU" sz="2400" dirty="0">
                <a:solidFill>
                  <a:srgbClr val="002060"/>
                </a:solidFill>
              </a:rPr>
              <a:t>: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1600" b="1" dirty="0">
                <a:solidFill>
                  <a:srgbClr val="002060"/>
                </a:solidFill>
              </a:rPr>
              <a:t>Формируется самоопределение (выбор собственной траектории движения)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1600" b="1" dirty="0">
                <a:solidFill>
                  <a:srgbClr val="002060"/>
                </a:solidFill>
              </a:rPr>
              <a:t>Повышается ответственность за собственный выбор и результаты обучения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alt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E84F-3035-4852-95DD-BF61997A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683" y="1"/>
            <a:ext cx="9754217" cy="1039528"/>
          </a:xfrm>
        </p:spPr>
        <p:txBody>
          <a:bodyPr>
            <a:noAutofit/>
          </a:bodyPr>
          <a:lstStyle/>
          <a:p>
            <a:r>
              <a:rPr lang="ru-RU" altLang="ru-RU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Инновационные изменения в школьном воспитании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53FB7-FC59-4277-928D-F4295B443CCD}"/>
              </a:ext>
            </a:extLst>
          </p:cNvPr>
          <p:cNvSpPr txBox="1"/>
          <p:nvPr/>
        </p:nvSpPr>
        <p:spPr>
          <a:xfrm>
            <a:off x="88777" y="1134526"/>
            <a:ext cx="11938123" cy="558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Индивидуализация процесса усвоения знаний, умений, навыков через индивидуально-ориентированный учебный план (ИОУП), важное условие при этом – учить не всех сразу, а каждого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Утверждение субъект-субъектных отношений, переход от монолога к диалогу  – конкретные формы проявления гуманизации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Ведущей деятельностью в учебном процессе является </a:t>
            </a:r>
            <a:r>
              <a:rPr lang="ru-RU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взаимопередача</a:t>
            </a: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тем, основанная на теории Гальперина (поэтапное освоение знаний) и методика Ривина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Содержание обучения (</a:t>
            </a:r>
            <a:r>
              <a:rPr lang="ru-RU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знаниевый</a:t>
            </a: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стандарт + общие умения коммуникации (ОУК)), формирование ОУК -средство повышения качества обучения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Процесс воспитания необходимо рассматривать </a:t>
            </a:r>
            <a:b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как возможность формирования нравственных и волевых качеств личности  через сотрудничество всех субъектов образовательного процесса.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Коллективное творческое дело (по И.П. Иванову) – эффективный инструмент. 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Отношения «учитель-коллектив учеников» рождающегося </a:t>
            </a:r>
            <a:r>
              <a:rPr lang="ru-RU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соуправления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endParaRPr lang="ru-RU" altLang="ru-RU" sz="18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F1891-FD34-45A1-B4F6-94AC25D0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417" y="0"/>
            <a:ext cx="9727583" cy="103952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Государственно-общественное управление как управленческая инновация</a:t>
            </a:r>
            <a:endParaRPr lang="ru-RU" sz="3200" dirty="0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4C8C342C-1C1E-4C44-9F1C-CBDFED795759}"/>
              </a:ext>
            </a:extLst>
          </p:cNvPr>
          <p:cNvGrpSpPr>
            <a:grpSpLocks/>
          </p:cNvGrpSpPr>
          <p:nvPr/>
        </p:nvGrpSpPr>
        <p:grpSpPr bwMode="auto">
          <a:xfrm>
            <a:off x="962089" y="1916113"/>
            <a:ext cx="10339185" cy="4200602"/>
            <a:chOff x="295" y="1207"/>
            <a:chExt cx="4898" cy="2158"/>
          </a:xfrm>
        </p:grpSpPr>
        <p:sp>
          <p:nvSpPr>
            <p:cNvPr id="5" name="Text Box 19">
              <a:extLst>
                <a:ext uri="{FF2B5EF4-FFF2-40B4-BE49-F238E27FC236}">
                  <a16:creationId xmlns:a16="http://schemas.microsoft.com/office/drawing/2014/main" id="{38134A8A-3F04-4F91-8060-4F8F529B1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1207"/>
              <a:ext cx="2222" cy="27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latin typeface="Times New Roman" panose="02020603050405020304" pitchFamily="18" charset="0"/>
                </a:rPr>
                <a:t>Управляющий совет (УС)</a:t>
              </a:r>
            </a:p>
          </p:txBody>
        </p: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B1C69142-405B-4843-9303-FB9AE787C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207"/>
              <a:ext cx="1678" cy="252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Директор</a:t>
              </a:r>
            </a:p>
          </p:txBody>
        </p:sp>
        <p:sp>
          <p:nvSpPr>
            <p:cNvPr id="7" name="Text Box 21">
              <a:extLst>
                <a:ext uri="{FF2B5EF4-FFF2-40B4-BE49-F238E27FC236}">
                  <a16:creationId xmlns:a16="http://schemas.microsoft.com/office/drawing/2014/main" id="{A6D263F5-64D0-4E8D-9D11-178D42608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752"/>
              <a:ext cx="1678" cy="44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Педагогический совет</a:t>
              </a:r>
            </a:p>
          </p:txBody>
        </p:sp>
        <p:sp>
          <p:nvSpPr>
            <p:cNvPr id="8" name="Text Box 22">
              <a:extLst>
                <a:ext uri="{FF2B5EF4-FFF2-40B4-BE49-F238E27FC236}">
                  <a16:creationId xmlns:a16="http://schemas.microsoft.com/office/drawing/2014/main" id="{D52C1EA8-D036-4E6B-8473-593C20772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523"/>
              <a:ext cx="1678" cy="252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Методический совет</a:t>
              </a:r>
            </a:p>
          </p:txBody>
        </p:sp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8CD55C71-AA67-4E58-AC09-A097DDD01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3113"/>
              <a:ext cx="4898" cy="252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Коллектив школы</a:t>
              </a:r>
            </a:p>
          </p:txBody>
        </p:sp>
        <p:sp>
          <p:nvSpPr>
            <p:cNvPr id="10" name="Text Box 24">
              <a:extLst>
                <a:ext uri="{FF2B5EF4-FFF2-40B4-BE49-F238E27FC236}">
                  <a16:creationId xmlns:a16="http://schemas.microsoft.com/office/drawing/2014/main" id="{11943919-6342-4F73-AAEB-51A203AE5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2115"/>
              <a:ext cx="1996" cy="252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Служба мониторинга</a:t>
              </a:r>
            </a:p>
          </p:txBody>
        </p:sp>
        <p:sp>
          <p:nvSpPr>
            <p:cNvPr id="11" name="Line 25">
              <a:extLst>
                <a:ext uri="{FF2B5EF4-FFF2-40B4-BE49-F238E27FC236}">
                  <a16:creationId xmlns:a16="http://schemas.microsoft.com/office/drawing/2014/main" id="{9DAADF2B-5468-4A35-B2F6-5BCAEAE86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1344"/>
              <a:ext cx="99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6">
              <a:extLst>
                <a:ext uri="{FF2B5EF4-FFF2-40B4-BE49-F238E27FC236}">
                  <a16:creationId xmlns:a16="http://schemas.microsoft.com/office/drawing/2014/main" id="{1D4A498D-16E3-41C1-9673-C2BA3B27C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480"/>
              <a:ext cx="0" cy="22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id="{A14E5C9A-3ED3-409F-837C-D03CFAE84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251"/>
              <a:ext cx="0" cy="2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9">
              <a:extLst>
                <a:ext uri="{FF2B5EF4-FFF2-40B4-BE49-F238E27FC236}">
                  <a16:creationId xmlns:a16="http://schemas.microsoft.com/office/drawing/2014/main" id="{546FEAC3-ABAA-4592-9935-1D5FC8F79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95"/>
              <a:ext cx="0" cy="2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98C02481-461A-4DAE-9C38-68E825422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4" y="2387"/>
              <a:ext cx="0" cy="72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31">
              <a:extLst>
                <a:ext uri="{FF2B5EF4-FFF2-40B4-BE49-F238E27FC236}">
                  <a16:creationId xmlns:a16="http://schemas.microsoft.com/office/drawing/2014/main" id="{3427697A-6450-4866-AE8E-B067FE2B4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4" y="1480"/>
              <a:ext cx="0" cy="63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93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24F8D-2DC9-4583-A0EB-91A47AB0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33" y="1"/>
            <a:ext cx="8799068" cy="1039528"/>
          </a:xfrm>
        </p:spPr>
        <p:txBody>
          <a:bodyPr/>
          <a:lstStyle/>
          <a:p>
            <a:r>
              <a:rPr lang="ru-RU" altLang="ru-RU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Управление</a:t>
            </a:r>
            <a:r>
              <a:rPr lang="ru-RU" altLang="ru-RU" sz="4400" dirty="0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инновациями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37B34-813F-489D-B8E2-A82F9FD46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" y="1253330"/>
            <a:ext cx="11737341" cy="520073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altLang="ru-RU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Управление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–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целеустремлённая деятельность, направленная на обеспечение становления, стабилизации, оптимального функционирования и обязательного развития образовательного учреждения.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altLang="ru-RU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Управление инновационными процессами в школе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– это часть внутришкольного управления, которая путем планирования изменений, организации, мотивации, контроля обеспечивает разработку и освоение новшества, направленного на повышение результативности деятельности образовательного учреждения.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2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2A69D-FE43-4CB2-8184-98560C31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381" y="1"/>
            <a:ext cx="9514519" cy="1039528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Модель управления инновационными процессами  в школе</a:t>
            </a:r>
            <a:endParaRPr lang="ru-RU" sz="3600" dirty="0"/>
          </a:p>
        </p:txBody>
      </p:sp>
      <p:grpSp>
        <p:nvGrpSpPr>
          <p:cNvPr id="5" name="Diagram 45">
            <a:extLst>
              <a:ext uri="{FF2B5EF4-FFF2-40B4-BE49-F238E27FC236}">
                <a16:creationId xmlns:a16="http://schemas.microsoft.com/office/drawing/2014/main" id="{43C32B9D-F9E8-46EF-AB90-ED2499A9DA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5098" y="836613"/>
            <a:ext cx="11861801" cy="6212257"/>
            <a:chOff x="116" y="6980"/>
            <a:chExt cx="11520" cy="10062"/>
          </a:xfrm>
        </p:grpSpPr>
        <p:graphicFrame>
          <p:nvGraphicFramePr>
            <p:cNvPr id="9" name="Схема 8">
              <a:extLst>
                <a:ext uri="{FF2B5EF4-FFF2-40B4-BE49-F238E27FC236}">
                  <a16:creationId xmlns:a16="http://schemas.microsoft.com/office/drawing/2014/main" id="{0BE7F521-83A1-4947-980B-B069DC4592AC}"/>
                </a:ext>
              </a:extLst>
            </p:cNvPr>
            <p:cNvGraphicFramePr/>
            <p:nvPr/>
          </p:nvGraphicFramePr>
          <p:xfrm>
            <a:off x="116" y="6980"/>
            <a:ext cx="11520" cy="100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DF9130C9-5AE8-4BA0-BED1-AB4058A68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6" y="10230"/>
              <a:ext cx="3020" cy="3219"/>
              <a:chOff x="4796" y="10749"/>
              <a:chExt cx="2160" cy="2160"/>
            </a:xfrm>
          </p:grpSpPr>
          <p:sp>
            <p:nvSpPr>
              <p:cNvPr id="7" name="Oval 62">
                <a:extLst>
                  <a:ext uri="{FF2B5EF4-FFF2-40B4-BE49-F238E27FC236}">
                    <a16:creationId xmlns:a16="http://schemas.microsoft.com/office/drawing/2014/main" id="{F4398CD2-1847-4BBE-B404-7C0DE57D1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6" y="10749"/>
                <a:ext cx="2160" cy="2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legacyObliqueTopRight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ru-RU"/>
              </a:p>
            </p:txBody>
          </p:sp>
          <p:sp>
            <p:nvSpPr>
              <p:cNvPr id="8" name="Text Box 63">
                <a:extLst>
                  <a:ext uri="{FF2B5EF4-FFF2-40B4-BE49-F238E27FC236}">
                    <a16:creationId xmlns:a16="http://schemas.microsoft.com/office/drawing/2014/main" id="{95FE1C8C-207B-4D38-99B9-6EE631C7A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6" y="11289"/>
                <a:ext cx="1440" cy="10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Управление инновациями </a:t>
                </a:r>
                <a:br>
                  <a:rPr kumimoji="0" lang="ru-RU" altLang="ru-RU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r>
                  <a:rPr kumimoji="0" lang="ru-RU" altLang="ru-RU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в школе</a:t>
                </a:r>
                <a:endParaRPr kumimoji="0" lang="ru-RU" alt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19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F5C04-83A7-4F89-A90C-A24E1E85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5" y="1"/>
            <a:ext cx="9718706" cy="103952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Мониторинг инновационной деятельности</a:t>
            </a:r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91020C-D39A-4D62-925E-27908073E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4030" y="1331259"/>
            <a:ext cx="9239578" cy="47233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Критерии введения инноваций в школу:</a:t>
            </a:r>
            <a:r>
              <a:rPr lang="ru-RU" alt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новизна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(каковы её суть, уровень?)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оптимальность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(эффективность)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результативность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(устойчивость положительных результатов в деятельности учителей) 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возможность творческого применения инновации в школе</a:t>
            </a:r>
          </a:p>
          <a:p>
            <a:pPr eaLnBrk="1" hangingPunct="1">
              <a:buFontTx/>
              <a:buNone/>
            </a:pP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EBAA4-9DA7-46B5-B419-FAD3F9CF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121" y="1"/>
            <a:ext cx="9132780" cy="1039528"/>
          </a:xfrm>
        </p:spPr>
        <p:txBody>
          <a:bodyPr/>
          <a:lstStyle/>
          <a:p>
            <a:r>
              <a:rPr lang="ru-RU" altLang="ru-RU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Результаты работы</a:t>
            </a:r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BB96EE-53D1-4921-B401-1871666300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5960" y="1253934"/>
            <a:ext cx="11485628" cy="503145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Интерпретированы научные подходы к управлению инновационными процессами в образовательном учреждении.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Выявлены факторы, сдерживающие внедрение инноваций в управленческую деятельность (изменение управленческих отношений, риск и неопределенность результатов, возникновение непредвиденных проблем и отрицательных последствий), определены критерии эффективности управления инновационными процессами в общеобразовательном учреждении;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Предложен механизм управления инновационными процессами в школе.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Смоделированная система управления инновационными процессами используется в реальном образовательном процессе в школе.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68EFC-5512-4B64-A7DF-2EE79909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828" y="1"/>
            <a:ext cx="9099612" cy="1037523"/>
          </a:xfrm>
        </p:spPr>
        <p:txBody>
          <a:bodyPr/>
          <a:lstStyle/>
          <a:p>
            <a:pPr algn="ctr"/>
            <a:r>
              <a:rPr lang="ru-RU" dirty="0"/>
              <a:t>Школьная команда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A1DDD2-2E21-4D0E-B7C7-F1CCFFB81F50}"/>
              </a:ext>
            </a:extLst>
          </p:cNvPr>
          <p:cNvSpPr/>
          <p:nvPr/>
        </p:nvSpPr>
        <p:spPr>
          <a:xfrm>
            <a:off x="329992" y="1308636"/>
            <a:ext cx="2250000" cy="20055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30426D-3092-4AC3-A9AA-BBEF424BDA66}"/>
              </a:ext>
            </a:extLst>
          </p:cNvPr>
          <p:cNvSpPr/>
          <p:nvPr/>
        </p:nvSpPr>
        <p:spPr>
          <a:xfrm>
            <a:off x="2668822" y="1312595"/>
            <a:ext cx="2250000" cy="19795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5DA68C-6D6A-485F-A422-E701FC73EEF0}"/>
              </a:ext>
            </a:extLst>
          </p:cNvPr>
          <p:cNvSpPr/>
          <p:nvPr/>
        </p:nvSpPr>
        <p:spPr>
          <a:xfrm>
            <a:off x="4971000" y="1312595"/>
            <a:ext cx="2250000" cy="2005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DDC5D3-C948-4D4B-A121-C4D194CB9552}"/>
              </a:ext>
            </a:extLst>
          </p:cNvPr>
          <p:cNvSpPr/>
          <p:nvPr/>
        </p:nvSpPr>
        <p:spPr>
          <a:xfrm>
            <a:off x="7288819" y="1326800"/>
            <a:ext cx="2250000" cy="19874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B75022-9755-4A87-97E2-64A18EC1A487}"/>
              </a:ext>
            </a:extLst>
          </p:cNvPr>
          <p:cNvSpPr/>
          <p:nvPr/>
        </p:nvSpPr>
        <p:spPr>
          <a:xfrm>
            <a:off x="1690257" y="5873139"/>
            <a:ext cx="2250000" cy="1833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E0BDE8-B2FD-4A0D-AC9E-375562635D82}"/>
              </a:ext>
            </a:extLst>
          </p:cNvPr>
          <p:cNvSpPr/>
          <p:nvPr/>
        </p:nvSpPr>
        <p:spPr>
          <a:xfrm>
            <a:off x="3941157" y="5869783"/>
            <a:ext cx="2250000" cy="1833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EE61FC-651F-4182-A7EE-0C655791E0AF}"/>
              </a:ext>
            </a:extLst>
          </p:cNvPr>
          <p:cNvSpPr/>
          <p:nvPr/>
        </p:nvSpPr>
        <p:spPr>
          <a:xfrm>
            <a:off x="6190694" y="5869783"/>
            <a:ext cx="2250000" cy="1833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DC77EF-FAAF-4300-9E26-ACBA3A9EFE06}"/>
              </a:ext>
            </a:extLst>
          </p:cNvPr>
          <p:cNvSpPr/>
          <p:nvPr/>
        </p:nvSpPr>
        <p:spPr>
          <a:xfrm>
            <a:off x="8442057" y="5869783"/>
            <a:ext cx="2250000" cy="183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934ED7-7828-4BCF-95E2-6F31AA026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676" y="1358920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6834183-ACFD-4F20-B3E9-61BFB8729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3822" y="1400382"/>
            <a:ext cx="540000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D4D58C-E524-4323-BB35-7A8ECA92AEED}"/>
              </a:ext>
            </a:extLst>
          </p:cNvPr>
          <p:cNvSpPr txBox="1"/>
          <p:nvPr/>
        </p:nvSpPr>
        <p:spPr>
          <a:xfrm>
            <a:off x="504914" y="1831499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Директор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0A26D5-9BBF-4871-82CA-7EC9C9685596}"/>
              </a:ext>
            </a:extLst>
          </p:cNvPr>
          <p:cNvSpPr txBox="1"/>
          <p:nvPr/>
        </p:nvSpPr>
        <p:spPr>
          <a:xfrm>
            <a:off x="465267" y="2334424"/>
            <a:ext cx="1939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Магомедов Абдулмажид </a:t>
            </a:r>
          </a:p>
          <a:p>
            <a:pPr algn="ctr"/>
            <a:r>
              <a:rPr lang="ru-RU" sz="1400" dirty="0" err="1"/>
              <a:t>исрапилович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D54FB9-B7BE-4881-91BC-5D4A7926480E}"/>
              </a:ext>
            </a:extLst>
          </p:cNvPr>
          <p:cNvSpPr txBox="1"/>
          <p:nvPr/>
        </p:nvSpPr>
        <p:spPr>
          <a:xfrm>
            <a:off x="2723791" y="1882042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Зам. по УВР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DE8DF5-E83E-4487-ABC9-951254F59C81}"/>
              </a:ext>
            </a:extLst>
          </p:cNvPr>
          <p:cNvSpPr txBox="1"/>
          <p:nvPr/>
        </p:nvSpPr>
        <p:spPr>
          <a:xfrm>
            <a:off x="2805867" y="2347063"/>
            <a:ext cx="1939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Джаватханова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 err="1"/>
              <a:t>Атигат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 err="1"/>
              <a:t>Камиловна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EE52D2-0517-483E-BABB-CAA15CBE298A}"/>
              </a:ext>
            </a:extLst>
          </p:cNvPr>
          <p:cNvSpPr txBox="1"/>
          <p:nvPr/>
        </p:nvSpPr>
        <p:spPr>
          <a:xfrm>
            <a:off x="5112350" y="2298970"/>
            <a:ext cx="1939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Алиева </a:t>
            </a:r>
          </a:p>
          <a:p>
            <a:pPr algn="ctr"/>
            <a:r>
              <a:rPr lang="ru-RU" sz="1400" dirty="0"/>
              <a:t>Патимат </a:t>
            </a:r>
          </a:p>
          <a:p>
            <a:pPr algn="ctr"/>
            <a:r>
              <a:rPr lang="ru-RU" sz="1400" dirty="0" err="1"/>
              <a:t>Алиевна</a:t>
            </a:r>
            <a:endParaRPr lang="en-US" sz="1400" dirty="0"/>
          </a:p>
        </p:txBody>
      </p:sp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39E58388-6027-4FD8-9939-CAC4614BF117}"/>
              </a:ext>
            </a:extLst>
          </p:cNvPr>
          <p:cNvSpPr txBox="1">
            <a:spLocks/>
          </p:cNvSpPr>
          <p:nvPr/>
        </p:nvSpPr>
        <p:spPr>
          <a:xfrm>
            <a:off x="3897028" y="6575023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C6FC4A8-1908-4024-BDB4-C3C3CA7781B1}"/>
              </a:ext>
            </a:extLst>
          </p:cNvPr>
          <p:cNvSpPr/>
          <p:nvPr/>
        </p:nvSpPr>
        <p:spPr>
          <a:xfrm>
            <a:off x="9559830" y="1326800"/>
            <a:ext cx="2250000" cy="19874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BE3C528-A8D6-4416-917B-07C77D77FD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22057" y="1413106"/>
            <a:ext cx="540000" cy="540000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F12CB12-36B7-4CBF-BE47-4E0BBBA7BD79}"/>
              </a:ext>
            </a:extLst>
          </p:cNvPr>
          <p:cNvSpPr/>
          <p:nvPr/>
        </p:nvSpPr>
        <p:spPr>
          <a:xfrm>
            <a:off x="382170" y="3486489"/>
            <a:ext cx="2250000" cy="2325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D3A5D0-DAE7-4A5A-A71F-998BBF6A78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170694" y="1400382"/>
            <a:ext cx="540000" cy="5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9D02073-0AFD-4D5E-A9A8-FEB1CDE65FCF}"/>
              </a:ext>
            </a:extLst>
          </p:cNvPr>
          <p:cNvSpPr txBox="1"/>
          <p:nvPr/>
        </p:nvSpPr>
        <p:spPr>
          <a:xfrm>
            <a:off x="7472495" y="1849968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</a:rPr>
              <a:t>Зам по ВР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A1304D-88A0-43CF-B90C-2CA5AFCC33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12533" y="1449725"/>
            <a:ext cx="540000" cy="54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4686929-6521-4E34-A0F3-5B5299F56B39}"/>
              </a:ext>
            </a:extLst>
          </p:cNvPr>
          <p:cNvSpPr txBox="1"/>
          <p:nvPr/>
        </p:nvSpPr>
        <p:spPr>
          <a:xfrm>
            <a:off x="5140187" y="1882042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Зам. по УВР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B7B045-A9C4-4888-A79E-E5E36F60E8F0}"/>
              </a:ext>
            </a:extLst>
          </p:cNvPr>
          <p:cNvSpPr txBox="1"/>
          <p:nvPr/>
        </p:nvSpPr>
        <p:spPr>
          <a:xfrm>
            <a:off x="7420786" y="2311426"/>
            <a:ext cx="1939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Магомедова </a:t>
            </a:r>
          </a:p>
          <a:p>
            <a:pPr algn="ctr"/>
            <a:r>
              <a:rPr lang="ru-RU" sz="1400" dirty="0" err="1"/>
              <a:t>Загра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 err="1"/>
              <a:t>Гаджиевна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F956A0-3C81-405B-858A-2C1B3958AEA2}"/>
              </a:ext>
            </a:extLst>
          </p:cNvPr>
          <p:cNvSpPr txBox="1"/>
          <p:nvPr/>
        </p:nvSpPr>
        <p:spPr>
          <a:xfrm>
            <a:off x="9722428" y="2436141"/>
            <a:ext cx="1939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Магомедов </a:t>
            </a:r>
          </a:p>
          <a:p>
            <a:pPr algn="ctr"/>
            <a:r>
              <a:rPr lang="ru-RU" sz="1400" dirty="0"/>
              <a:t>Шамиль </a:t>
            </a:r>
          </a:p>
          <a:p>
            <a:pPr algn="ctr"/>
            <a:r>
              <a:rPr lang="ru-RU" sz="1400" dirty="0" err="1"/>
              <a:t>Абасович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46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0D1355B7-0676-4FAD-BB13-0E29E273C07E}"/>
              </a:ext>
            </a:extLst>
          </p:cNvPr>
          <p:cNvSpPr txBox="1">
            <a:spLocks/>
          </p:cNvSpPr>
          <p:nvPr/>
        </p:nvSpPr>
        <p:spPr>
          <a:xfrm>
            <a:off x="295618" y="2840854"/>
            <a:ext cx="11334130" cy="1500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6">
                    <a:lumMod val="75000"/>
                  </a:schemeClr>
                </a:solidFill>
              </a:rPr>
              <a:t>СПАСИБО ЗА ВНИМАНИЕ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05D294-CC98-4FE9-ACCA-08E18FF0FF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5372" y="4926550"/>
            <a:ext cx="630000" cy="63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29F095-B077-4DA3-8EF1-9839C5DFE1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15372" y="4922479"/>
            <a:ext cx="630000" cy="63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3E8E21-F56E-4D8D-BE8E-120E4F39DB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15372" y="4922479"/>
            <a:ext cx="630000" cy="63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3B85F2-238A-4540-8201-0D87823AD2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315372" y="4922479"/>
            <a:ext cx="630000" cy="63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3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8CA75-81EC-45EF-9C1E-B7C45F18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ЛОКАЛЬНЫЕ АКТЫ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33EE40C-F16C-421E-85EC-5366A205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6540"/>
            <a:ext cx="11059633" cy="5103627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4000" b="1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Оглавление.</a:t>
            </a:r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4000" b="1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акты, регламентирующие административную и финансово-хозяйственную деятельность: </a:t>
            </a:r>
            <a:endParaRPr lang="ru-RU" sz="4000" dirty="0">
              <a:solidFill>
                <a:srgbClr val="2683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1.1.Положение о школьном сайте	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Правила размещения на сайте в информационной </a:t>
            </a:r>
            <a:r>
              <a:rPr lang="ru-RU" sz="4000" dirty="0" err="1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телекоммутационой</a:t>
            </a:r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сети «Интернет» информации об Учреждении.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Правила использования сети Интернет в Школе.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Правила работы с электронной почтой.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 Положение о публичном докладе.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1.6. Положение о школьной библиотеке.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 Положение о комиссии по охране труда.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1.8. Положение об организации питания учащихся.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1.9. Положение об архиве.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1.10.</a:t>
            </a:r>
            <a:r>
              <a:rPr lang="ru-RU" sz="4000" b="1" dirty="0">
                <a:solidFill>
                  <a:srgbClr val="2683C6">
                    <a:lumMod val="75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ознакомления с документами образовательной организации поступающих в нее лиц, при приеме в образовательную организацию.  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1.11.Положение о порядке учета мнения родителей (законных представителей) при принятии локальных нормативных актов, затрагивающих интересы обучающихся.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1.12. Порядок выбора учебников и учебных пособий.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1.13. Порядок организации и проведения самообследования в образовательном  учреждении. </a:t>
            </a:r>
          </a:p>
          <a:p>
            <a:pPr lvl="0"/>
            <a:r>
              <a:rPr lang="ru-RU" sz="4000" b="1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акты, регламентирующие вопросы организации образовательного процесса:</a:t>
            </a:r>
            <a:endParaRPr lang="ru-RU" sz="4000" dirty="0">
              <a:solidFill>
                <a:srgbClr val="2683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Положение о порядке приёма обучающихся в школу.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Положение о единых требованиях к одежде и внешнему виду обучающихся.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 Положение об общественных организациях учащихся.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Положение о порядке перевода на индивидуальное обучение на дому.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Положение о промежуточной аттестации учащихся.</a:t>
            </a:r>
          </a:p>
          <a:p>
            <a:pPr lvl="0"/>
            <a:r>
              <a:rPr lang="ru-RU" sz="4000" dirty="0">
                <a:solidFill>
                  <a:srgbClr val="2683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2.6. Положение об итоговой аттестации учащихся 9 – 11 классов.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A4FE2-3D4D-4308-9E6F-B61922E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"/>
            <a:ext cx="7988301" cy="903766"/>
          </a:xfrm>
        </p:spPr>
        <p:txBody>
          <a:bodyPr/>
          <a:lstStyle/>
          <a:p>
            <a:r>
              <a:rPr lang="ru-RU" dirty="0"/>
              <a:t>ЛОКАЛЬНЫЕ 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0287D-5D2E-44DC-A2B1-37FA9CD8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275907"/>
            <a:ext cx="10960395" cy="5305646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/>
              <a:t>2.7. Положение о  </a:t>
            </a:r>
            <a:r>
              <a:rPr lang="ru-RU" sz="4000" dirty="0" err="1"/>
              <a:t>безотметочном</a:t>
            </a:r>
            <a:r>
              <a:rPr lang="ru-RU" sz="4000" dirty="0"/>
              <a:t> обучении.</a:t>
            </a:r>
          </a:p>
          <a:p>
            <a:r>
              <a:rPr lang="ru-RU" sz="4000" dirty="0"/>
              <a:t>2.8 Положение о дежурстве по школе.</a:t>
            </a:r>
          </a:p>
          <a:p>
            <a:r>
              <a:rPr lang="ru-RU" sz="4000" dirty="0"/>
              <a:t>2.9. Положение о школьных предметных неделях.</a:t>
            </a:r>
          </a:p>
          <a:p>
            <a:r>
              <a:rPr lang="ru-RU" sz="4000" dirty="0"/>
              <a:t>2.10. Положение о школьной предметной олимпиаде.</a:t>
            </a:r>
          </a:p>
          <a:p>
            <a:r>
              <a:rPr lang="ru-RU" sz="4000" dirty="0"/>
              <a:t>2.11.Положение  о внеурочной деятельности.</a:t>
            </a:r>
          </a:p>
          <a:p>
            <a:r>
              <a:rPr lang="ru-RU" sz="4000" dirty="0"/>
              <a:t>2.12. Положение о научно-исследовательской деятельности обучающихся.</a:t>
            </a:r>
          </a:p>
          <a:p>
            <a:r>
              <a:rPr lang="ru-RU" sz="4000" dirty="0"/>
              <a:t>2.13. Положение о работе с одарёнными детьми.</a:t>
            </a:r>
          </a:p>
          <a:p>
            <a:r>
              <a:rPr lang="ru-RU" sz="4000" dirty="0"/>
              <a:t>2.14. Положение о внедрении в образовательный процесс  ФЕДЕРАЛЬНОГО ГОСУДАРСТВЕННОГО СТАНДАРТА ОСНОВНОГО ОБЩЕГО ОБРАЗОВАНИЯ (ФГОС ООО)</a:t>
            </a:r>
          </a:p>
          <a:p>
            <a:r>
              <a:rPr lang="ru-RU" sz="4000" dirty="0"/>
              <a:t>2.15. Положение о предпрофильной подготовке обучающихся.</a:t>
            </a:r>
          </a:p>
          <a:p>
            <a:r>
              <a:rPr lang="ru-RU" sz="4000" dirty="0"/>
              <a:t>2.16. Положение о группе продленного дня.</a:t>
            </a:r>
          </a:p>
          <a:p>
            <a:r>
              <a:rPr lang="ru-RU" sz="4000" dirty="0"/>
              <a:t>2.17.Положение о  дополнительных образовательных услугах.</a:t>
            </a:r>
          </a:p>
          <a:p>
            <a:r>
              <a:rPr lang="ru-RU" sz="4000" dirty="0"/>
              <a:t>2.18. Положение о переводе в следующий класс, отчислении и восстановлении учащихся.</a:t>
            </a:r>
          </a:p>
          <a:p>
            <a:r>
              <a:rPr lang="ru-RU" sz="4000" dirty="0"/>
              <a:t>2.19. Положение о ведении классного журнала.</a:t>
            </a:r>
          </a:p>
          <a:p>
            <a:r>
              <a:rPr lang="ru-RU" sz="4000" dirty="0"/>
              <a:t>2.20.Положение  о внутришкольном контроле.</a:t>
            </a:r>
          </a:p>
          <a:p>
            <a:r>
              <a:rPr lang="ru-RU" sz="4000" dirty="0"/>
              <a:t>2.21.Положение о домашнем задании для учащихся. </a:t>
            </a:r>
          </a:p>
          <a:p>
            <a:r>
              <a:rPr lang="ru-RU" sz="4000" dirty="0"/>
              <a:t>2.22. Положение о системе внутреннего мониторинга качества образования.</a:t>
            </a:r>
          </a:p>
          <a:p>
            <a:r>
              <a:rPr lang="ru-RU" sz="4000" dirty="0"/>
              <a:t>2.23. Положение о мерах социальной поддержки учащихся.</a:t>
            </a:r>
          </a:p>
          <a:p>
            <a:r>
              <a:rPr lang="ru-RU" sz="4000" dirty="0"/>
              <a:t>2.24. Положение о поощрениях и дисциплинарных взысканиях, о порядке применения к обучающимся и снятия с обучающихся дисциплинарного взыскания. </a:t>
            </a:r>
          </a:p>
          <a:p>
            <a:pPr lvl="0"/>
            <a:r>
              <a:rPr lang="ru-RU" sz="4000" b="1" dirty="0"/>
              <a:t>Локальные акты, регламентирующие отношения образовательного учреждения с работниками и организацию учебно-методической работы:</a:t>
            </a:r>
            <a:endParaRPr lang="ru-RU" sz="4000" dirty="0"/>
          </a:p>
          <a:p>
            <a:r>
              <a:rPr lang="ru-RU" sz="4000" dirty="0"/>
              <a:t>3.1.</a:t>
            </a:r>
            <a:r>
              <a:rPr lang="ru-RU" sz="4000" b="1" dirty="0"/>
              <a:t> </a:t>
            </a:r>
            <a:r>
              <a:rPr lang="ru-RU" sz="4000" dirty="0"/>
              <a:t>Положение об организации проведения аттестации педагогических работников.  </a:t>
            </a:r>
          </a:p>
          <a:p>
            <a:r>
              <a:rPr lang="ru-RU" sz="4000" dirty="0"/>
              <a:t>3.2.Положение об аттестационной комиссии.</a:t>
            </a:r>
          </a:p>
          <a:p>
            <a:r>
              <a:rPr lang="ru-RU" sz="4000" dirty="0"/>
              <a:t>3.3.Положение о методическом совете.</a:t>
            </a:r>
          </a:p>
          <a:p>
            <a:r>
              <a:rPr lang="ru-RU" sz="4000" dirty="0"/>
              <a:t>3.4.Положение о методическом объединении учителей.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AFA93-08C1-4826-8C1B-E9FB78A8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ЛОКАЛЬНЫЕ 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CA3C4-DCAF-4F35-8F34-D14F58D4F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5" y="1127051"/>
            <a:ext cx="11590965" cy="5443869"/>
          </a:xfrm>
        </p:spPr>
        <p:txBody>
          <a:bodyPr>
            <a:noAutofit/>
          </a:bodyPr>
          <a:lstStyle/>
          <a:p>
            <a:r>
              <a:rPr lang="ru-RU" sz="1000" dirty="0"/>
              <a:t>3.5.Положение  о руководителе методического объединения.</a:t>
            </a:r>
          </a:p>
          <a:p>
            <a:r>
              <a:rPr lang="ru-RU" sz="1000" dirty="0"/>
              <a:t>3.6. Положение о рабочей программе педагога.</a:t>
            </a:r>
          </a:p>
          <a:p>
            <a:r>
              <a:rPr lang="ru-RU" sz="1000" dirty="0"/>
              <a:t>3.7. Положение о составлении календарно – тематического планирования.</a:t>
            </a:r>
          </a:p>
          <a:p>
            <a:r>
              <a:rPr lang="ru-RU" sz="1000" dirty="0"/>
              <a:t>3.8. Положение о методической  неделе.</a:t>
            </a:r>
          </a:p>
          <a:p>
            <a:r>
              <a:rPr lang="ru-RU" sz="1000" dirty="0"/>
              <a:t>3.9.Положение о творческих группах педагогов.</a:t>
            </a:r>
          </a:p>
          <a:p>
            <a:r>
              <a:rPr lang="ru-RU" sz="1000" dirty="0"/>
              <a:t>3.10.Положение  об учебном кабинете.</a:t>
            </a:r>
          </a:p>
          <a:p>
            <a:r>
              <a:rPr lang="ru-RU" sz="1000" dirty="0"/>
              <a:t>3.11.Положение о смотре учебных кабинетов.</a:t>
            </a:r>
          </a:p>
          <a:p>
            <a:r>
              <a:rPr lang="ru-RU" sz="1000" dirty="0"/>
              <a:t>3.12.Положение по организации и планированию учебной, воспитательной и методической работы. </a:t>
            </a:r>
          </a:p>
          <a:p>
            <a:r>
              <a:rPr lang="ru-RU" sz="1000" dirty="0"/>
              <a:t>3.13. Положение о педагогической этике и нормах профессионального поведения.</a:t>
            </a:r>
          </a:p>
          <a:p>
            <a:r>
              <a:rPr lang="ru-RU" sz="1000" dirty="0"/>
              <a:t>3.14. Положение о совещании при директоре. </a:t>
            </a:r>
          </a:p>
          <a:p>
            <a:r>
              <a:rPr lang="ru-RU" sz="1000" dirty="0"/>
              <a:t>3.15. Положение о совещании при заместителе директора школы по УВР.</a:t>
            </a:r>
          </a:p>
          <a:p>
            <a:r>
              <a:rPr lang="ru-RU" sz="1000" dirty="0"/>
              <a:t>3.16. Положение о защите персональных данных учителей, техперсонала, обучающихся и их родителей.</a:t>
            </a:r>
          </a:p>
          <a:p>
            <a:r>
              <a:rPr lang="ru-RU" sz="1000" dirty="0"/>
              <a:t>3.17. Положение о формах обучения.</a:t>
            </a:r>
          </a:p>
          <a:p>
            <a:r>
              <a:rPr lang="ru-RU" sz="1000" dirty="0"/>
              <a:t>3.18. Положение о профессиональной переподготовке и повышении квалификации педагогических работников.</a:t>
            </a:r>
          </a:p>
          <a:p>
            <a:r>
              <a:rPr lang="ru-RU" sz="1000" dirty="0"/>
              <a:t>3.19. Положение о комиссии по урегулированию споров между участниками образовательного процесса.</a:t>
            </a:r>
          </a:p>
          <a:p>
            <a:r>
              <a:rPr lang="ru-RU" sz="1000" dirty="0"/>
              <a:t>3.20.Положение о материальном стимулировании работников.</a:t>
            </a:r>
          </a:p>
          <a:p>
            <a:r>
              <a:rPr lang="ru-RU" sz="1000" dirty="0"/>
              <a:t>3.21.Положение по оборудованию и содержанию учебных помещений (учебных кабинетов, лабораторий и спортивных залов).</a:t>
            </a:r>
          </a:p>
          <a:p>
            <a:r>
              <a:rPr lang="ru-RU" sz="1000" dirty="0"/>
              <a:t>3.22. Положение о внеурочных мероприятиях, проводимых в учреждении, не предусмотренных стандартом образования</a:t>
            </a:r>
            <a:r>
              <a:rPr lang="ru-RU" sz="1000" i="1" dirty="0"/>
              <a:t> (балы, дискотеки, вечера, спортивные соревнования и т.п.).</a:t>
            </a:r>
            <a:endParaRPr lang="ru-RU" sz="1000" dirty="0"/>
          </a:p>
          <a:p>
            <a:r>
              <a:rPr lang="ru-RU" sz="1000" dirty="0"/>
              <a:t>3.23. Правила внутреннего трудового распорядка работников школы.</a:t>
            </a:r>
          </a:p>
          <a:p>
            <a:r>
              <a:rPr lang="ru-RU" sz="1000" dirty="0"/>
              <a:t>4.3. Положение  о родительском комитете.</a:t>
            </a:r>
          </a:p>
          <a:p>
            <a:r>
              <a:rPr lang="ru-RU" sz="1000" dirty="0"/>
              <a:t>4.4. Положение об органах ученического самоуправления (УСУ).</a:t>
            </a:r>
          </a:p>
        </p:txBody>
      </p:sp>
    </p:spTree>
    <p:extLst>
      <p:ext uri="{BB962C8B-B14F-4D97-AF65-F5344CB8AC3E}">
        <p14:creationId xmlns:p14="http://schemas.microsoft.com/office/powerpoint/2010/main" val="32661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8AACE-378C-4A4F-912D-6EA25B6C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ЛОКАЛЬНЫЕ 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FB4AE-7B74-453C-BDFF-936845898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1158948"/>
            <a:ext cx="10800907" cy="5401339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/>
              <a:t>4.5.Положение о проведении Дней ученического самоуправления (УСУ).</a:t>
            </a:r>
          </a:p>
          <a:p>
            <a:r>
              <a:rPr lang="en-US" sz="4000" b="1" dirty="0"/>
              <a:t>V</a:t>
            </a:r>
            <a:r>
              <a:rPr lang="tt-RU" sz="4000" b="1" dirty="0"/>
              <a:t>.   Локал</a:t>
            </a:r>
            <a:r>
              <a:rPr lang="ru-RU" sz="4000" b="1" dirty="0"/>
              <a:t>ь</a:t>
            </a:r>
            <a:r>
              <a:rPr lang="tt-RU" sz="4000" b="1" dirty="0"/>
              <a:t>ные акты, регламентирующие вопросы организации воспитательной работы:</a:t>
            </a:r>
            <a:endParaRPr lang="ru-RU" sz="4000" dirty="0"/>
          </a:p>
          <a:p>
            <a:r>
              <a:rPr lang="ru-RU" sz="4000" dirty="0"/>
              <a:t>5.1.Правила поведения учащихся в школе.</a:t>
            </a:r>
          </a:p>
          <a:p>
            <a:r>
              <a:rPr lang="ru-RU" sz="4000" dirty="0"/>
              <a:t>5.2. Положение о Совете профилактики безнадзорности и правонарушений  среди обучающихся     </a:t>
            </a:r>
          </a:p>
          <a:p>
            <a:r>
              <a:rPr lang="ru-RU" sz="4000" dirty="0"/>
              <a:t>5.3.  Положение  об учете  неблагополучных  семей.</a:t>
            </a:r>
          </a:p>
          <a:p>
            <a:r>
              <a:rPr lang="ru-RU" sz="4000" dirty="0"/>
              <a:t>5.4. Положение  о классном руководстве.</a:t>
            </a:r>
          </a:p>
          <a:p>
            <a:r>
              <a:rPr lang="ru-RU" sz="4000" dirty="0"/>
              <a:t>5.5. Положение о методическом объединении классных руководителей.</a:t>
            </a:r>
          </a:p>
          <a:p>
            <a:r>
              <a:rPr lang="ru-RU" sz="4000" dirty="0"/>
              <a:t>5.6. Положение о мониторинге деятельности классного руководителя.</a:t>
            </a:r>
          </a:p>
          <a:p>
            <a:r>
              <a:rPr lang="ru-RU" sz="4000" dirty="0"/>
              <a:t>5.7. Положение  о классном часе.</a:t>
            </a:r>
          </a:p>
          <a:p>
            <a:r>
              <a:rPr lang="ru-RU" sz="4000" dirty="0"/>
              <a:t>5.8. Положение об организации системы классных часов.</a:t>
            </a:r>
          </a:p>
          <a:p>
            <a:r>
              <a:rPr lang="ru-RU" sz="4000" dirty="0"/>
              <a:t>5.9.Положение  о родительском собрании.</a:t>
            </a:r>
          </a:p>
          <a:p>
            <a:r>
              <a:rPr lang="ru-RU" sz="4000" dirty="0"/>
              <a:t>5.10. Положение о  постановке на внутришкольный учёт обучающихся и семей, требующих особого педагогического внимания.</a:t>
            </a:r>
          </a:p>
          <a:p>
            <a:r>
              <a:rPr lang="ru-RU" sz="4000" dirty="0"/>
              <a:t>Порядок оформления возникновения, приостановления и прекращения отношений между МКОУ «</a:t>
            </a:r>
            <a:r>
              <a:rPr lang="ru-RU" sz="4000" dirty="0" err="1"/>
              <a:t>Рахатинская</a:t>
            </a:r>
            <a:r>
              <a:rPr lang="ru-RU" sz="4000" dirty="0"/>
              <a:t> СОШ»   и обучающимися и (или) родителями (законными представителями) обучающихся</a:t>
            </a:r>
          </a:p>
          <a:p>
            <a:r>
              <a:rPr lang="ru-RU" sz="4000" dirty="0"/>
              <a:t>ПОЛОЖЕНИЕ об организации питания обучающихся, о совете по питанию.</a:t>
            </a:r>
          </a:p>
          <a:p>
            <a:r>
              <a:rPr lang="ru-RU" sz="4000" dirty="0"/>
              <a:t>Положение о консультационном центре.</a:t>
            </a:r>
          </a:p>
          <a:p>
            <a:r>
              <a:rPr lang="ru-RU" sz="4000" dirty="0"/>
              <a:t>Положение об организации дополнительного образования.</a:t>
            </a:r>
          </a:p>
          <a:p>
            <a:r>
              <a:rPr lang="ru-RU" sz="4000" dirty="0"/>
              <a:t>Положение об дистанционном обучении.</a:t>
            </a:r>
          </a:p>
          <a:p>
            <a:r>
              <a:rPr lang="ru-RU" sz="4000" dirty="0"/>
              <a:t>Положение о дружине юных пожарных.</a:t>
            </a:r>
          </a:p>
          <a:p>
            <a:r>
              <a:rPr lang="ru-RU" sz="4000" dirty="0"/>
              <a:t>Положение о рабочей группе по разработке ООП.</a:t>
            </a:r>
          </a:p>
          <a:p>
            <a:r>
              <a:rPr lang="ru-RU" sz="4000" dirty="0"/>
              <a:t>Положение о школьной службе примирения.</a:t>
            </a:r>
          </a:p>
          <a:p>
            <a:r>
              <a:rPr lang="ru-RU" sz="4000" dirty="0"/>
              <a:t>Положение о нормах профессиональной этики </a:t>
            </a:r>
            <a:r>
              <a:rPr lang="ru-RU" sz="4000" dirty="0" err="1"/>
              <a:t>педработников</a:t>
            </a:r>
            <a:r>
              <a:rPr lang="ru-RU" sz="4000" dirty="0"/>
              <a:t>.</a:t>
            </a:r>
          </a:p>
          <a:p>
            <a:r>
              <a:rPr lang="ru-RU" sz="4000" dirty="0"/>
              <a:t>Положение о внутриучрежденческом контроле(Дополнения при переходе на ББЖ)</a:t>
            </a:r>
          </a:p>
          <a:p>
            <a:r>
              <a:rPr lang="ru-RU" sz="4000" dirty="0"/>
              <a:t>Положение о бракераж ной комиссии родительского контроля.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681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BEA33-48E3-4601-8357-3ACFE256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ЛОКАЛЬНЫЕ 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046EA-A400-4FEC-A8C7-AC549516A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0" y="1158948"/>
            <a:ext cx="10811540" cy="5401339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/>
              <a:t>Положение о дежурстве.</a:t>
            </a:r>
          </a:p>
          <a:p>
            <a:r>
              <a:rPr lang="ru-RU" sz="4000" dirty="0"/>
              <a:t>Положение о планирование мероприятий.</a:t>
            </a:r>
          </a:p>
          <a:p>
            <a:r>
              <a:rPr lang="ru-RU" sz="4000" dirty="0"/>
              <a:t>Положение о школьном центре здоровья.</a:t>
            </a:r>
          </a:p>
          <a:p>
            <a:r>
              <a:rPr lang="ru-RU" sz="4000" dirty="0"/>
              <a:t>Положение об антинаркотической комиссии в школе.</a:t>
            </a:r>
          </a:p>
          <a:p>
            <a:r>
              <a:rPr lang="ru-RU" sz="4000" dirty="0"/>
              <a:t>Положение о конфликте интересов работников в школе.</a:t>
            </a:r>
          </a:p>
          <a:p>
            <a:r>
              <a:rPr lang="ru-RU" sz="4000" dirty="0"/>
              <a:t>Положение о родительском контроле организации горячего питания обучающихся.</a:t>
            </a:r>
          </a:p>
          <a:p>
            <a:r>
              <a:rPr lang="ru-RU" sz="4000" dirty="0"/>
              <a:t>Положение о проведении ВПР.</a:t>
            </a:r>
          </a:p>
          <a:p>
            <a:r>
              <a:rPr lang="ru-RU" sz="4000" dirty="0"/>
              <a:t>Положение «Проверка библиотечного фонда. Сдача - приём фонда».</a:t>
            </a:r>
          </a:p>
          <a:p>
            <a:r>
              <a:rPr lang="ru-RU" sz="4000" dirty="0"/>
              <a:t>Положение об организации наставничества.</a:t>
            </a:r>
          </a:p>
          <a:p>
            <a:r>
              <a:rPr lang="ru-RU" sz="4000" dirty="0"/>
              <a:t>Положение о школьном музее. </a:t>
            </a:r>
          </a:p>
          <a:p>
            <a:r>
              <a:rPr lang="ru-RU" sz="4000" dirty="0"/>
              <a:t>Положение о регламенте использования ресурсов сети «Интернет».</a:t>
            </a:r>
          </a:p>
          <a:p>
            <a:r>
              <a:rPr lang="ru-RU" sz="4000" dirty="0"/>
              <a:t>Положение о защите детей от информации, причиняющий вред их здоровью и развитию.</a:t>
            </a:r>
          </a:p>
          <a:p>
            <a:r>
              <a:rPr lang="ru-RU" sz="4000" dirty="0"/>
              <a:t>Положение школьной медиатеки.</a:t>
            </a:r>
          </a:p>
          <a:p>
            <a:r>
              <a:rPr lang="ru-RU" sz="4000" dirty="0"/>
              <a:t>Положение о постоянно действующей комиссии по списанию материальных ценностей.</a:t>
            </a:r>
          </a:p>
          <a:p>
            <a:r>
              <a:rPr lang="ru-RU" sz="4000" dirty="0"/>
              <a:t>Положение о системе оценивания в начальной школе в условиях перехода на ФГОС.</a:t>
            </a:r>
          </a:p>
          <a:p>
            <a:r>
              <a:rPr lang="ru-RU" sz="4000" dirty="0"/>
              <a:t>Положение об организации безопасных перевозок на школьном транспортном средстве обучающихся.</a:t>
            </a:r>
          </a:p>
          <a:p>
            <a:r>
              <a:rPr lang="ru-RU" sz="4000" dirty="0"/>
              <a:t>Положение об организации деятельности первичного отделения Общероссийской общественно-государственной </a:t>
            </a:r>
            <a:r>
              <a:rPr lang="ru-RU" sz="4000" dirty="0" err="1"/>
              <a:t>детско</a:t>
            </a:r>
            <a:r>
              <a:rPr lang="ru-RU" sz="4000" dirty="0"/>
              <a:t> -юношеской организации «РДШ».</a:t>
            </a:r>
          </a:p>
          <a:p>
            <a:r>
              <a:rPr lang="ru-RU" sz="4000" dirty="0"/>
              <a:t>Положение о рабочей группе по введению и реализации ФГОС начального и основного общего образования нового поколения.</a:t>
            </a:r>
          </a:p>
          <a:p>
            <a:r>
              <a:rPr lang="ru-RU" sz="4000" dirty="0"/>
              <a:t>Положение  об организации перевозок обучающихся МОУ школьными автобусами в МР «Ботлихский район».</a:t>
            </a:r>
          </a:p>
          <a:p>
            <a:r>
              <a:rPr lang="ru-RU" sz="4000" dirty="0"/>
              <a:t>Положение советника руководителя ОО по воспитательной работе и работе с детскими объединениями.</a:t>
            </a:r>
          </a:p>
          <a:p>
            <a:r>
              <a:rPr lang="ru-RU" sz="4000" dirty="0"/>
              <a:t>Положение о порядке распределения стимулирующих выплат за качество труда работников.</a:t>
            </a:r>
          </a:p>
          <a:p>
            <a:r>
              <a:rPr lang="ru-RU" sz="4000" dirty="0"/>
              <a:t>Положение о конфликте интересов.  </a:t>
            </a:r>
            <a:r>
              <a:rPr lang="ru-RU" sz="4000" b="1" dirty="0"/>
              <a:t> </a:t>
            </a:r>
            <a:r>
              <a:rPr lang="tt-RU" sz="4000" b="1" dirty="0"/>
              <a:t> </a:t>
            </a:r>
            <a:endParaRPr lang="ru-RU" sz="4000" dirty="0"/>
          </a:p>
          <a:p>
            <a:pPr marL="0" indent="0">
              <a:buNone/>
            </a:pPr>
            <a:r>
              <a:rPr lang="tt-RU" sz="4800" b="1" dirty="0">
                <a:solidFill>
                  <a:srgbClr val="00B050"/>
                </a:solidFill>
              </a:rPr>
              <a:t>                                                                                                                                                                                            https://rakhat.dagestanschool.ru/?section_id=51</a:t>
            </a:r>
            <a:endParaRPr lang="ru-RU" sz="4800" dirty="0">
              <a:solidFill>
                <a:srgbClr val="00B050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16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00E64946-0E8F-4520-A841-93CA5AE5E06B}"/>
              </a:ext>
            </a:extLst>
          </p:cNvPr>
          <p:cNvSpPr txBox="1">
            <a:spLocks/>
          </p:cNvSpPr>
          <p:nvPr/>
        </p:nvSpPr>
        <p:spPr>
          <a:xfrm>
            <a:off x="3897028" y="6575023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A303AD5-E567-423E-BBE1-B5F2A2ABCF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927" y="1109707"/>
            <a:ext cx="8293370" cy="530884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ru-RU" alt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Объект исследования</a:t>
            </a:r>
            <a:r>
              <a:rPr lang="ru-RU" altLang="ru-RU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– система управления общеобразовательным учреждением.</a:t>
            </a:r>
            <a:endParaRPr lang="ru-RU" altLang="ru-RU" sz="36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Предмет исследования</a:t>
            </a:r>
            <a:r>
              <a:rPr lang="ru-RU" altLang="ru-RU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– управление инновационными процессами в школе.</a:t>
            </a:r>
            <a:endParaRPr lang="ru-RU" altLang="ru-RU" sz="36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Цель</a:t>
            </a:r>
            <a:r>
              <a:rPr lang="ru-RU" altLang="ru-RU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исследования</a:t>
            </a:r>
            <a:r>
              <a:rPr lang="ru-RU" altLang="ru-RU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– разработка модели управления инновационными процессами на школьном уровне.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3210DB-38DF-431A-A41B-8BDC070C2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82361" y="1821032"/>
            <a:ext cx="3215936" cy="3215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7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C62FE-83E0-472F-8677-8650F9DA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Задачи исследования</a:t>
            </a:r>
            <a:r>
              <a:rPr lang="ru-RU" altLang="ru-RU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420127E-8792-43B8-A520-D5CD2E8798B9}"/>
              </a:ext>
            </a:extLst>
          </p:cNvPr>
          <p:cNvSpPr txBox="1">
            <a:spLocks/>
          </p:cNvSpPr>
          <p:nvPr/>
        </p:nvSpPr>
        <p:spPr>
          <a:xfrm>
            <a:off x="3897028" y="6575023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FBBDFAA-0301-4B87-9CAA-ECFFA051D5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4316" y="1253331"/>
            <a:ext cx="11632584" cy="5165224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Провести анализ теории и практики по управлению образовательными системами в контексте обеспечения инновационных процессов в школе.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Разработать школьную модель управления инновационными процессами.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Экспериментально применить смоделированную систему управления инновационными процессами в школе</a:t>
            </a:r>
          </a:p>
        </p:txBody>
      </p:sp>
    </p:spTree>
    <p:extLst>
      <p:ext uri="{BB962C8B-B14F-4D97-AF65-F5344CB8AC3E}">
        <p14:creationId xmlns:p14="http://schemas.microsoft.com/office/powerpoint/2010/main" val="30874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2022</Words>
  <Application>Microsoft Office PowerPoint</Application>
  <PresentationFormat>Широкоэкранный</PresentationFormat>
  <Paragraphs>245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Comic Sans MS</vt:lpstr>
      <vt:lpstr>Times New Roman</vt:lpstr>
      <vt:lpstr>Wingdings</vt:lpstr>
      <vt:lpstr>Тема Office</vt:lpstr>
      <vt:lpstr>Деятельность руководителя общеобразовательного учреждения  по управлению инновационными процессами в школе</vt:lpstr>
      <vt:lpstr>Школьная команда</vt:lpstr>
      <vt:lpstr>ЛОКАЛЬНЫЕ АКТЫ </vt:lpstr>
      <vt:lpstr>ЛОКАЛЬНЫЕ АКТЫ</vt:lpstr>
      <vt:lpstr>ЛОКАЛЬНЫЕ АКТЫ</vt:lpstr>
      <vt:lpstr>ЛОКАЛЬНЫЕ АКТЫ</vt:lpstr>
      <vt:lpstr>ЛОКАЛЬНЫЕ АКТЫ</vt:lpstr>
      <vt:lpstr>Презентация PowerPoint</vt:lpstr>
      <vt:lpstr>Задачи исследования:</vt:lpstr>
      <vt:lpstr>Гипотеза исследования: управление инновационными процессами на школьном уровне обеспечивается, если:</vt:lpstr>
      <vt:lpstr>Презентация PowerPoint</vt:lpstr>
      <vt:lpstr>Отличия классической и новой парадигмы образования</vt:lpstr>
      <vt:lpstr>Внедрение ИОСО предполагает изменения  в компонентах образовательной системы</vt:lpstr>
      <vt:lpstr>Инновационные изменения в школьном воспитании</vt:lpstr>
      <vt:lpstr>Государственно-общественное управление как управленческая инновация</vt:lpstr>
      <vt:lpstr>Управление инновациями</vt:lpstr>
      <vt:lpstr>Модель управления инновационными процессами  в школе</vt:lpstr>
      <vt:lpstr>Мониторинг инновационной деятельности</vt:lpstr>
      <vt:lpstr>Результаты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Атигат</cp:lastModifiedBy>
  <cp:revision>8</cp:revision>
  <dcterms:created xsi:type="dcterms:W3CDTF">2021-05-02T07:16:27Z</dcterms:created>
  <dcterms:modified xsi:type="dcterms:W3CDTF">2022-11-19T07:04:13Z</dcterms:modified>
</cp:coreProperties>
</file>